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handoutMasterIdLst>
    <p:handoutMasterId r:id="rId31"/>
  </p:handoutMasterIdLst>
  <p:sldIdLst>
    <p:sldId id="263" r:id="rId2"/>
    <p:sldId id="414" r:id="rId3"/>
    <p:sldId id="415" r:id="rId4"/>
    <p:sldId id="416" r:id="rId5"/>
    <p:sldId id="418" r:id="rId6"/>
    <p:sldId id="428" r:id="rId7"/>
    <p:sldId id="423" r:id="rId8"/>
    <p:sldId id="424" r:id="rId9"/>
    <p:sldId id="429" r:id="rId10"/>
    <p:sldId id="431" r:id="rId11"/>
    <p:sldId id="432" r:id="rId12"/>
    <p:sldId id="433" r:id="rId13"/>
    <p:sldId id="434" r:id="rId14"/>
    <p:sldId id="435" r:id="rId15"/>
    <p:sldId id="436" r:id="rId16"/>
    <p:sldId id="439" r:id="rId17"/>
    <p:sldId id="393" r:id="rId18"/>
    <p:sldId id="407" r:id="rId19"/>
    <p:sldId id="395" r:id="rId20"/>
    <p:sldId id="396" r:id="rId21"/>
    <p:sldId id="451" r:id="rId22"/>
    <p:sldId id="452" r:id="rId23"/>
    <p:sldId id="453" r:id="rId24"/>
    <p:sldId id="454" r:id="rId25"/>
    <p:sldId id="455" r:id="rId26"/>
    <p:sldId id="456" r:id="rId27"/>
    <p:sldId id="457" r:id="rId28"/>
    <p:sldId id="443" r:id="rId29"/>
  </p:sldIdLst>
  <p:sldSz cx="9144000" cy="6858000" type="screen4x3"/>
  <p:notesSz cx="6815138" cy="99314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showPr showNarration="1" useTimings="0">
    <p:present/>
    <p:sldAll/>
    <p:penClr>
      <a:srgbClr val="FF0000"/>
    </p:penClr>
  </p:showPr>
  <p:clrMru>
    <a:srgbClr val="FFFF00"/>
    <a:srgbClr val="FF5050"/>
    <a:srgbClr val="CCFF99"/>
    <a:srgbClr val="373DAB"/>
    <a:srgbClr val="FFFFFF"/>
    <a:srgbClr val="B2B2B2"/>
    <a:srgbClr val="C0C0C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 autoAdjust="0"/>
    <p:restoredTop sz="94624" autoAdjust="0"/>
  </p:normalViewPr>
  <p:slideViewPr>
    <p:cSldViewPr>
      <p:cViewPr varScale="1">
        <p:scale>
          <a:sx n="109" d="100"/>
          <a:sy n="109" d="100"/>
        </p:scale>
        <p:origin x="-4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hPercent val="50"/>
      <c:rotY val="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7470725995316222E-2"/>
          <c:y val="0.20754716981132135"/>
          <c:w val="0.7775175644028095"/>
          <c:h val="0.5849056603773586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9900"/>
            </a:solidFill>
            <a:ln w="1290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2498137492781877E-2"/>
                  <c:y val="-1.0771793245302105E-2"/>
                </c:manualLayout>
              </c:layout>
              <c:showVal val="1"/>
            </c:dLbl>
            <c:dLbl>
              <c:idx val="1"/>
              <c:layout>
                <c:manualLayout>
                  <c:x val="-8.8069418777223362E-3"/>
                  <c:y val="-2.3808092007592146E-3"/>
                </c:manualLayout>
              </c:layout>
              <c:showVal val="1"/>
            </c:dLbl>
            <c:dLbl>
              <c:idx val="2"/>
              <c:layout>
                <c:manualLayout>
                  <c:x val="-1.3222846258813108E-2"/>
                  <c:y val="-1.114539680153346E-2"/>
                </c:manualLayout>
              </c:layout>
              <c:showVal val="1"/>
            </c:dLbl>
            <c:dLbl>
              <c:idx val="3"/>
              <c:layout>
                <c:manualLayout>
                  <c:x val="-1.0741776772369262E-2"/>
                  <c:y val="-1.8389491289722448E-2"/>
                </c:manualLayout>
              </c:layout>
              <c:showVal val="1"/>
            </c:dLbl>
            <c:dLbl>
              <c:idx val="4"/>
              <c:layout>
                <c:manualLayout>
                  <c:x val="-1.8079540077407745E-2"/>
                  <c:y val="-7.5216582414071803E-3"/>
                </c:manualLayout>
              </c:layout>
              <c:showVal val="1"/>
            </c:dLbl>
            <c:dLbl>
              <c:idx val="5"/>
              <c:layout>
                <c:manualLayout>
                  <c:x val="-1.5982114015143465E-2"/>
                  <c:y val="-8.7929641253077263E-3"/>
                </c:manualLayout>
              </c:layout>
              <c:showVal val="1"/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560.5</c:v>
                </c:pt>
                <c:pt idx="1">
                  <c:v>489.4</c:v>
                </c:pt>
                <c:pt idx="2">
                  <c:v>547.4</c:v>
                </c:pt>
                <c:pt idx="3">
                  <c:v>390.9</c:v>
                </c:pt>
                <c:pt idx="4">
                  <c:v>306.7</c:v>
                </c:pt>
                <c:pt idx="5">
                  <c:v>181.4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CC00"/>
            </a:solidFill>
            <a:ln w="1290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905255974687428E-2"/>
                  <c:y val="1.8023415330840214E-2"/>
                </c:manualLayout>
              </c:layout>
              <c:showVal val="1"/>
            </c:dLbl>
            <c:dLbl>
              <c:idx val="1"/>
              <c:layout>
                <c:manualLayout>
                  <c:x val="-8.6257005467606294E-4"/>
                  <c:y val="-3.5613477909533404E-3"/>
                </c:manualLayout>
              </c:layout>
              <c:showVal val="1"/>
            </c:dLbl>
            <c:dLbl>
              <c:idx val="2"/>
              <c:layout>
                <c:manualLayout>
                  <c:x val="1.8656380065462139E-2"/>
                  <c:y val="-3.6032548437411934E-3"/>
                </c:manualLayout>
              </c:layout>
              <c:showVal val="1"/>
            </c:dLbl>
            <c:dLbl>
              <c:idx val="3"/>
              <c:layout>
                <c:manualLayout>
                  <c:x val="6.2621374694213933E-3"/>
                  <c:y val="-1.774250794864698E-4"/>
                </c:manualLayout>
              </c:layout>
              <c:showVal val="1"/>
            </c:dLbl>
            <c:dLbl>
              <c:idx val="4"/>
              <c:layout>
                <c:manualLayout>
                  <c:x val="1.165073313074793E-2"/>
                  <c:y val="-6.0051115328960967E-3"/>
                </c:manualLayout>
              </c:layout>
              <c:showVal val="1"/>
            </c:dLbl>
            <c:dLbl>
              <c:idx val="5"/>
              <c:layout>
                <c:manualLayout>
                  <c:x val="8.9213534567001759E-3"/>
                  <c:y val="-7.1824554150301655E-3"/>
                </c:manualLayout>
              </c:layout>
              <c:showVal val="1"/>
            </c:dLbl>
            <c:spPr>
              <a:noFill/>
              <a:ln w="25806">
                <a:noFill/>
              </a:ln>
            </c:spPr>
            <c:txPr>
              <a:bodyPr/>
              <a:lstStyle/>
              <a:p>
                <a:pPr>
                  <a:defRPr sz="111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583.20000000000005</c:v>
                </c:pt>
                <c:pt idx="1">
                  <c:v>504.7</c:v>
                </c:pt>
                <c:pt idx="2">
                  <c:v>559.20000000000005</c:v>
                </c:pt>
                <c:pt idx="3">
                  <c:v>392.5</c:v>
                </c:pt>
                <c:pt idx="4">
                  <c:v>307.89999999999986</c:v>
                </c:pt>
                <c:pt idx="5">
                  <c:v>182.6</c:v>
                </c:pt>
              </c:numCache>
            </c:numRef>
          </c:val>
        </c:ser>
        <c:dLbls>
          <c:showVal val="1"/>
        </c:dLbls>
        <c:gapDepth val="0"/>
        <c:shape val="box"/>
        <c:axId val="83131392"/>
        <c:axId val="83161856"/>
        <c:axId val="0"/>
      </c:bar3DChart>
      <c:catAx>
        <c:axId val="83131392"/>
        <c:scaling>
          <c:orientation val="minMax"/>
        </c:scaling>
        <c:axPos val="b"/>
        <c:numFmt formatCode="General" sourceLinked="1"/>
        <c:tickLblPos val="low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161856"/>
        <c:crosses val="autoZero"/>
        <c:auto val="1"/>
        <c:lblAlgn val="ctr"/>
        <c:lblOffset val="100"/>
        <c:tickLblSkip val="1"/>
        <c:tickMarkSkip val="1"/>
      </c:catAx>
      <c:valAx>
        <c:axId val="83161856"/>
        <c:scaling>
          <c:orientation val="minMax"/>
        </c:scaling>
        <c:axPos val="l"/>
        <c:majorGridlines>
          <c:spPr>
            <a:ln w="3225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1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3131392"/>
        <c:crosses val="autoZero"/>
        <c:crossBetween val="between"/>
        <c:majorUnit val="50"/>
      </c:valAx>
      <c:spPr>
        <a:noFill/>
        <a:ln w="25395">
          <a:noFill/>
        </a:ln>
      </c:spPr>
    </c:plotArea>
    <c:legend>
      <c:legendPos val="r"/>
      <c:layout>
        <c:manualLayout>
          <c:xMode val="edge"/>
          <c:yMode val="edge"/>
          <c:x val="0.89227161120988996"/>
          <c:y val="0.47924520363916256"/>
          <c:w val="0.1030444984699489"/>
          <c:h val="8.8679297601461024E-2"/>
        </c:manualLayout>
      </c:layout>
      <c:spPr>
        <a:solidFill>
          <a:schemeClr val="bg1"/>
        </a:solidFill>
        <a:ln w="3225">
          <a:solidFill>
            <a:schemeClr val="tx1"/>
          </a:solidFill>
          <a:prstDash val="solid"/>
        </a:ln>
      </c:spPr>
      <c:txPr>
        <a:bodyPr/>
        <a:lstStyle/>
        <a:p>
          <a:pPr>
            <a:defRPr sz="1027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11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20"/>
      <c:hPercent val="61"/>
      <c:rotY val="44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0889929742388813E-2"/>
          <c:y val="5.1948051948051951E-2"/>
          <c:w val="0.78688524590163833"/>
          <c:h val="0.8549783549783549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1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5210552005225013E-3"/>
                  <c:y val="-2.6708876336528908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5.7073902305927104E-3"/>
                  <c:y val="-7.6904302601618112E-3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6.0548823701225751E-3"/>
                  <c:y val="-1.8627423112942923E-2"/>
                </c:manualLayout>
              </c:layout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0.13452743754252944"/>
                  <c:y val="-1.2526135504248409E-2"/>
                </c:manualLayout>
              </c:layout>
              <c:tx>
                <c:rich>
                  <a:bodyPr/>
                  <a:lstStyle/>
                  <a:p>
                    <a:pPr>
                      <a:defRPr sz="1198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 smtClean="0"/>
                      <a:t>6</a:t>
                    </a:r>
                    <a:r>
                      <a:rPr lang="ru-RU" dirty="0" smtClean="0"/>
                      <a:t>7,5</a:t>
                    </a:r>
                    <a:endParaRPr lang="en-US" dirty="0"/>
                  </a:p>
                </c:rich>
              </c:tx>
              <c:spPr>
                <a:noFill/>
                <a:ln w="25362">
                  <a:noFill/>
                </a:ln>
              </c:spPr>
              <c:showVal val="1"/>
            </c:dLbl>
            <c:delete val="1"/>
          </c:dLbls>
          <c:cat>
            <c:strRef>
              <c:f>Sheet1!$B$1:$F$1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92.5</c:v>
                </c:pt>
                <c:pt idx="1">
                  <c:v>64.8</c:v>
                </c:pt>
                <c:pt idx="2">
                  <c:v>101.2</c:v>
                </c:pt>
                <c:pt idx="3">
                  <c:v>65.7</c:v>
                </c:pt>
                <c:pt idx="4">
                  <c:v>67.5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rgbClr val="00FF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6204918829590745E-3"/>
                  <c:y val="8.7370434627874905E-3"/>
                </c:manualLayout>
              </c:layout>
              <c:showVal val="1"/>
            </c:dLbl>
            <c:dLbl>
              <c:idx val="1"/>
              <c:layout>
                <c:manualLayout>
                  <c:x val="-1.3485886554708882E-2"/>
                  <c:y val="-1.9395623505459241E-2"/>
                </c:manualLayout>
              </c:layout>
              <c:showVal val="1"/>
            </c:dLbl>
            <c:dLbl>
              <c:idx val="2"/>
              <c:layout>
                <c:manualLayout>
                  <c:x val="-7.4155131792495504E-3"/>
                  <c:y val="-2.1178398539935871E-2"/>
                </c:manualLayout>
              </c:layout>
              <c:showVal val="1"/>
            </c:dLbl>
            <c:dLbl>
              <c:idx val="3"/>
              <c:layout>
                <c:manualLayout>
                  <c:x val="3.5487751531058619E-3"/>
                  <c:y val="-9.7417589750433704E-3"/>
                </c:manualLayout>
              </c:layout>
              <c:showVal val="1"/>
            </c:dLbl>
            <c:dLbl>
              <c:idx val="4"/>
              <c:layout>
                <c:manualLayout>
                  <c:x val="3.2299261203460696E-3"/>
                  <c:y val="4.8594243516171705E-3"/>
                </c:manualLayout>
              </c:layout>
              <c:showVal val="1"/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0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11.1</c:v>
                </c:pt>
                <c:pt idx="1">
                  <c:v>12.6</c:v>
                </c:pt>
                <c:pt idx="2">
                  <c:v>6.3</c:v>
                </c:pt>
                <c:pt idx="3">
                  <c:v>6.5</c:v>
                </c:pt>
                <c:pt idx="4">
                  <c:v>6.6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</c:v>
                </c:pt>
              </c:strCache>
            </c:strRef>
          </c:tx>
          <c:spPr>
            <a:solidFill>
              <a:srgbClr val="FFFF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3732380674637902E-2"/>
                  <c:y val="-3.8133146492281687E-2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1"/>
              <c:layout>
                <c:manualLayout>
                  <c:x val="-2.6649411879070686E-2"/>
                  <c:y val="6.5098536411762106E-3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2"/>
              <c:layout>
                <c:manualLayout>
                  <c:x val="-3.4630162634497592E-2"/>
                  <c:y val="-2.9531198815864496E-2"/>
                </c:manualLayout>
              </c:layout>
              <c:numFmt formatCode="#,##0.0" sourceLinked="0"/>
              <c:spPr>
                <a:noFill/>
                <a:ln w="25362">
                  <a:noFill/>
                </a:ln>
              </c:spPr>
              <c:txPr>
                <a:bodyPr/>
                <a:lstStyle/>
                <a:p>
                  <a:pPr>
                    <a:defRPr sz="1198" b="1" i="0" u="none" strike="noStrike" baseline="0">
                      <a:solidFill>
                        <a:schemeClr val="tx1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showLegendKey val="1"/>
              <c:showVal val="1"/>
            </c:dLbl>
            <c:dLbl>
              <c:idx val="3"/>
              <c:layout>
                <c:manualLayout>
                  <c:x val="0.11144636434334595"/>
                  <c:y val="0.15993171404421908"/>
                </c:manualLayout>
              </c:layout>
              <c:tx>
                <c:rich>
                  <a:bodyPr/>
                  <a:lstStyle/>
                  <a:p>
                    <a:pPr>
                      <a:defRPr sz="1198" b="1" i="0" u="none" strike="noStrike" baseline="0">
                        <a:solidFill>
                          <a:schemeClr val="tx1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107,3</a:t>
                    </a:r>
                    <a:endParaRPr lang="en-US" dirty="0"/>
                  </a:p>
                </c:rich>
              </c:tx>
              <c:numFmt formatCode="#,##0.0" sourceLinked="0"/>
              <c:spPr>
                <a:noFill/>
                <a:ln w="25362">
                  <a:noFill/>
                </a:ln>
              </c:spPr>
              <c:showLegendKey val="1"/>
              <c:showVal val="1"/>
            </c:dLbl>
            <c:delete val="1"/>
          </c:dLbls>
          <c:cat>
            <c:strRef>
              <c:f>Sheet1!$B$1:$F$1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385.8</c:v>
                </c:pt>
                <c:pt idx="1">
                  <c:v>482</c:v>
                </c:pt>
                <c:pt idx="2">
                  <c:v>283.39999999999992</c:v>
                </c:pt>
                <c:pt idx="3">
                  <c:v>234.5</c:v>
                </c:pt>
                <c:pt idx="4">
                  <c:v>107.3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FF9900"/>
            </a:solidFill>
            <a:ln w="12680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3.1197028194790647E-3"/>
                  <c:y val="-2.3518851360837031E-2"/>
                </c:manualLayout>
              </c:layout>
              <c:showVal val="1"/>
            </c:dLbl>
            <c:dLbl>
              <c:idx val="1"/>
              <c:layout>
                <c:manualLayout>
                  <c:x val="-4.1288958871032186E-3"/>
                  <c:y val="-2.2731833983001805E-2"/>
                </c:manualLayout>
              </c:layout>
              <c:showVal val="1"/>
            </c:dLbl>
            <c:dLbl>
              <c:idx val="2"/>
              <c:layout>
                <c:manualLayout>
                  <c:x val="-5.1379674421388084E-3"/>
                  <c:y val="-1.3601401712305228E-2"/>
                </c:manualLayout>
              </c:layout>
              <c:showVal val="1"/>
            </c:dLbl>
            <c:dLbl>
              <c:idx val="3"/>
              <c:layout>
                <c:manualLayout>
                  <c:x val="-2.1613848246199723E-3"/>
                  <c:y val="-1.3365426779279635E-2"/>
                </c:manualLayout>
              </c:layout>
              <c:showVal val="1"/>
            </c:dLbl>
            <c:dLbl>
              <c:idx val="4"/>
              <c:layout>
                <c:manualLayout>
                  <c:x val="-2.178963740643532E-2"/>
                  <c:y val="1.4594955291605503E-2"/>
                </c:manualLayout>
              </c:layout>
              <c:showVal val="1"/>
            </c:dLbl>
            <c:spPr>
              <a:noFill/>
              <a:ln w="25362">
                <a:noFill/>
              </a:ln>
            </c:spPr>
            <c:txPr>
              <a:bodyPr/>
              <a:lstStyle/>
              <a:p>
                <a:pPr>
                  <a:defRPr sz="119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Sheet1!$B$1:$F$1</c:f>
              <c:strCache>
                <c:ptCount val="5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  <c:pt idx="3">
                  <c:v>2019 год</c:v>
                </c:pt>
                <c:pt idx="4">
                  <c:v>2020 год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489.4</c:v>
                </c:pt>
                <c:pt idx="1">
                  <c:v>547.4</c:v>
                </c:pt>
                <c:pt idx="2">
                  <c:v>390.9</c:v>
                </c:pt>
                <c:pt idx="3">
                  <c:v>306.7</c:v>
                </c:pt>
                <c:pt idx="4">
                  <c:v>181.4</c:v>
                </c:pt>
              </c:numCache>
            </c:numRef>
          </c:val>
        </c:ser>
        <c:gapDepth val="0"/>
        <c:shape val="box"/>
        <c:axId val="84094976"/>
        <c:axId val="84096512"/>
        <c:axId val="0"/>
      </c:bar3DChart>
      <c:catAx>
        <c:axId val="84094976"/>
        <c:scaling>
          <c:orientation val="minMax"/>
        </c:scaling>
        <c:axPos val="b"/>
        <c:numFmt formatCode="General" sourceLinked="1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096512"/>
        <c:crosses val="autoZero"/>
        <c:auto val="1"/>
        <c:lblAlgn val="ctr"/>
        <c:lblOffset val="100"/>
        <c:tickLblSkip val="1"/>
        <c:tickMarkSkip val="1"/>
      </c:catAx>
      <c:valAx>
        <c:axId val="84096512"/>
        <c:scaling>
          <c:orientation val="minMax"/>
        </c:scaling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4094976"/>
        <c:crosses val="autoZero"/>
        <c:crossBetween val="between"/>
      </c:valAx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8420287741810053"/>
          <c:y val="0.16883116883116892"/>
          <c:w val="0.15562931369689903"/>
          <c:h val="0.38961038961038985"/>
        </c:manualLayout>
      </c:layout>
      <c:spPr>
        <a:noFill/>
        <a:ln w="3171">
          <a:solidFill>
            <a:schemeClr val="tx1"/>
          </a:solidFill>
          <a:prstDash val="solid"/>
        </a:ln>
      </c:spPr>
      <c:txPr>
        <a:bodyPr/>
        <a:lstStyle/>
        <a:p>
          <a:pPr>
            <a:defRPr sz="918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hPercent val="59"/>
      <c:depthPercent val="11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4722598105548311E-2"/>
          <c:y val="2.0270270270270389E-2"/>
          <c:w val="0.89174560216509102"/>
          <c:h val="0.835585585585585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gradFill rotWithShape="0">
              <a:gsLst>
                <a:gs pos="0">
                  <a:srgbClr val="C0C0C0"/>
                </a:gs>
                <a:gs pos="100000">
                  <a:srgbClr val="800000"/>
                </a:gs>
              </a:gsLst>
              <a:lin ang="5400000" scaled="1"/>
            </a:gradFill>
            <a:ln w="1385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9.9119614561154652E-3"/>
                  <c:y val="0.10224650058433769"/>
                </c:manualLayout>
              </c:layout>
              <c:showVal val="1"/>
            </c:dLbl>
            <c:dLbl>
              <c:idx val="1"/>
              <c:layout>
                <c:manualLayout>
                  <c:x val="5.2454744398018425E-3"/>
                  <c:y val="0.1097137538801608"/>
                </c:manualLayout>
              </c:layout>
              <c:showVal val="1"/>
            </c:dLbl>
            <c:dLbl>
              <c:idx val="2"/>
              <c:layout>
                <c:manualLayout>
                  <c:x val="7.0355186892230833E-3"/>
                  <c:y val="0.10794058941042327"/>
                </c:manualLayout>
              </c:layout>
              <c:showVal val="1"/>
            </c:dLbl>
            <c:dLbl>
              <c:idx val="3"/>
              <c:layout>
                <c:manualLayout>
                  <c:x val="2.996342832098978E-2"/>
                  <c:y val="1.7710559853624845E-2"/>
                </c:manualLayout>
              </c:layout>
              <c:spPr>
                <a:noFill/>
                <a:ln w="27708">
                  <a:noFill/>
                </a:ln>
              </c:spPr>
              <c:txPr>
                <a:bodyPr/>
                <a:lstStyle/>
                <a:p>
                  <a:pPr>
                    <a:defRPr sz="2074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 w="27708">
                <a:noFill/>
              </a:ln>
            </c:spPr>
            <c:txPr>
              <a:bodyPr/>
              <a:lstStyle/>
              <a:p>
                <a:pPr>
                  <a:defRPr sz="2183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Sheet1!$B$1:$G$1</c:f>
              <c:strCache>
                <c:ptCount val="4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4"/>
                <c:pt idx="0">
                  <c:v>482</c:v>
                </c:pt>
                <c:pt idx="1">
                  <c:v>283.39999999999981</c:v>
                </c:pt>
                <c:pt idx="2">
                  <c:v>234.1</c:v>
                </c:pt>
                <c:pt idx="3" formatCode="General">
                  <c:v>107.3</c:v>
                </c:pt>
              </c:numCache>
            </c:numRef>
          </c:val>
        </c:ser>
        <c:ser>
          <c:idx val="2"/>
          <c:order val="1"/>
          <c:tx>
            <c:strRef>
              <c:f>Sheet1!$A$4</c:f>
              <c:strCache>
                <c:ptCount val="1"/>
              </c:strCache>
            </c:strRef>
          </c:tx>
          <c:spPr>
            <a:solidFill>
              <a:schemeClr val="hlink"/>
            </a:solidFill>
            <a:ln w="13854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4"/>
                <c:pt idx="0">
                  <c:v>2017 год</c:v>
                </c:pt>
                <c:pt idx="1">
                  <c:v>2018 год 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4"/>
              </c:numCache>
            </c:numRef>
          </c:val>
        </c:ser>
        <c:gapWidth val="0"/>
        <c:gapDepth val="0"/>
        <c:shape val="box"/>
        <c:axId val="84203392"/>
        <c:axId val="84204928"/>
        <c:axId val="0"/>
      </c:bar3DChart>
      <c:catAx>
        <c:axId val="84203392"/>
        <c:scaling>
          <c:orientation val="minMax"/>
        </c:scaling>
        <c:axPos val="b"/>
        <c:numFmt formatCode="General" sourceLinked="1"/>
        <c:tickLblPos val="low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4" b="1" i="0" u="none" strike="noStrike" baseline="0">
                <a:solidFill>
                  <a:srgbClr val="FFFFFF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204928"/>
        <c:crosses val="autoZero"/>
        <c:auto val="1"/>
        <c:lblAlgn val="ctr"/>
        <c:lblOffset val="100"/>
        <c:tickLblSkip val="1"/>
        <c:tickMarkSkip val="1"/>
      </c:catAx>
      <c:valAx>
        <c:axId val="84204928"/>
        <c:scaling>
          <c:orientation val="minMax"/>
          <c:min val="100"/>
        </c:scaling>
        <c:axPos val="l"/>
        <c:majorGridlines>
          <c:spPr>
            <a:ln w="3465">
              <a:solidFill>
                <a:schemeClr val="tx1"/>
              </a:solidFill>
              <a:prstDash val="sysDash"/>
            </a:ln>
          </c:spPr>
        </c:majorGridlines>
        <c:numFmt formatCode="0.0" sourceLinked="1"/>
        <c:tickLblPos val="nextTo"/>
        <c:spPr>
          <a:ln w="346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46" b="1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4203392"/>
        <c:crosses val="autoZero"/>
        <c:crossBetween val="between"/>
      </c:valAx>
      <c:spPr>
        <a:noFill/>
        <a:ln w="25382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101" b="1" i="0" u="none" strike="noStrike" baseline="0">
          <a:solidFill>
            <a:schemeClr val="tx1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2"/>
      <c:hPercent val="49"/>
      <c:rotY val="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0257611241217904E-2"/>
          <c:y val="7.3593073593073599E-2"/>
          <c:w val="0.91920374707259955"/>
          <c:h val="0.74025974025974062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дотации</c:v>
                </c:pt>
              </c:strCache>
            </c:strRef>
          </c:tx>
          <c:spPr>
            <a:solidFill>
              <a:srgbClr val="FF66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2599849603956081E-2"/>
                  <c:y val="1.8440061033130903E-3"/>
                </c:manualLayout>
              </c:layout>
              <c:showVal val="1"/>
            </c:dLbl>
            <c:dLbl>
              <c:idx val="1"/>
              <c:layout>
                <c:manualLayout>
                  <c:x val="-3.9125573571259405E-3"/>
                  <c:y val="1.4805874820947521E-3"/>
                </c:manualLayout>
              </c:layout>
              <c:showVal val="1"/>
            </c:dLbl>
            <c:dLbl>
              <c:idx val="2"/>
              <c:layout>
                <c:manualLayout>
                  <c:x val="-2.6305249005793606E-3"/>
                  <c:y val="-7.018707044490786E-3"/>
                </c:manualLayout>
              </c:layout>
              <c:showVal val="1"/>
            </c:dLbl>
            <c:dLbl>
              <c:idx val="3"/>
              <c:layout>
                <c:manualLayout>
                  <c:x val="-4.8458019313749132E-3"/>
                  <c:y val="-5.5383883059957617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2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45</c:v>
                </c:pt>
                <c:pt idx="1">
                  <c:v>18.2</c:v>
                </c:pt>
                <c:pt idx="2" formatCode="0.0">
                  <c:v>16</c:v>
                </c:pt>
                <c:pt idx="3">
                  <c:v>16.2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rgbClr val="00FF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4.1023389989130929E-6"/>
                  <c:y val="5.3827167299072748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173</c:v>
                </c:pt>
                <c:pt idx="1">
                  <c:v>7.1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субвенции</c:v>
                </c:pt>
              </c:strCache>
            </c:strRef>
          </c:tx>
          <c:spPr>
            <a:gradFill rotWithShape="0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2.5044508893682341E-3"/>
                  <c:y val="-3.0680894107380156E-3"/>
                </c:manualLayout>
              </c:layout>
              <c:showVal val="1"/>
            </c:dLbl>
            <c:dLbl>
              <c:idx val="1"/>
              <c:layout>
                <c:manualLayout>
                  <c:x val="-1.7845211320301254E-2"/>
                  <c:y val="-3.9971042662488394E-3"/>
                </c:manualLayout>
              </c:layout>
              <c:showVal val="1"/>
            </c:dLbl>
            <c:dLbl>
              <c:idx val="2"/>
              <c:layout>
                <c:manualLayout>
                  <c:x val="-5.0989209629432033E-3"/>
                  <c:y val="8.7899403002836361E-3"/>
                </c:manualLayout>
              </c:layout>
              <c:showVal val="1"/>
            </c:dLbl>
            <c:dLbl>
              <c:idx val="3"/>
              <c:layout>
                <c:manualLayout>
                  <c:x val="-1.5384225315140745E-3"/>
                  <c:y val="-5.13893571867748E-4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Sheet1!$B$4:$E$4</c:f>
              <c:numCache>
                <c:formatCode>0.0</c:formatCode>
                <c:ptCount val="4"/>
                <c:pt idx="0">
                  <c:v>264</c:v>
                </c:pt>
                <c:pt idx="1">
                  <c:v>258.10000000000002</c:v>
                </c:pt>
                <c:pt idx="2">
                  <c:v>218.5</c:v>
                </c:pt>
                <c:pt idx="3">
                  <c:v>91.1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spPr>
            <a:solidFill>
              <a:srgbClr val="FFFF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-1.3650869204775073E-3"/>
                  <c:y val="5.9820303261268165E-2"/>
                </c:manualLayout>
              </c:layout>
              <c:showVal val="1"/>
            </c:dLbl>
            <c:dLbl>
              <c:idx val="1"/>
              <c:layout>
                <c:manualLayout>
                  <c:x val="-1.0304694845985301E-3"/>
                  <c:y val="4.5678049117228985E-3"/>
                </c:manualLayout>
              </c:layout>
              <c:showVal val="1"/>
            </c:dLbl>
            <c:dLbl>
              <c:idx val="2"/>
              <c:layout>
                <c:manualLayout>
                  <c:x val="2.9730885443961454E-3"/>
                  <c:y val="1.1061311405229562E-2"/>
                </c:manualLayout>
              </c:layout>
              <c:showVal val="1"/>
            </c:dLbl>
            <c:dLbl>
              <c:idx val="3"/>
              <c:layout>
                <c:manualLayout>
                  <c:x val="8.1475002291651246E-3"/>
                  <c:y val="8.8968092407273342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2" b="0" i="1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всего</c:v>
                </c:pt>
              </c:strCache>
            </c:strRef>
          </c:tx>
          <c:spPr>
            <a:solidFill>
              <a:srgbClr val="008000"/>
            </a:solidFill>
            <a:ln w="14209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4.2166583856119398E-2"/>
                  <c:y val="2.0645193280311013E-2"/>
                </c:manualLayout>
              </c:layout>
              <c:showVal val="1"/>
            </c:dLbl>
            <c:dLbl>
              <c:idx val="1"/>
              <c:layout>
                <c:manualLayout>
                  <c:x val="4.8535893897956393E-2"/>
                  <c:y val="3.3812451655129999E-2"/>
                </c:manualLayout>
              </c:layout>
              <c:showVal val="1"/>
            </c:dLbl>
            <c:dLbl>
              <c:idx val="2"/>
              <c:layout>
                <c:manualLayout>
                  <c:x val="6.3571078100000305E-3"/>
                  <c:y val="-3.9360101741346626E-3"/>
                </c:manualLayout>
              </c:layout>
              <c:showVal val="1"/>
            </c:dLbl>
            <c:dLbl>
              <c:idx val="3"/>
              <c:layout>
                <c:manualLayout>
                  <c:x val="3.3347981832935838E-3"/>
                  <c:y val="-6.6834275095048329E-3"/>
                </c:manualLayout>
              </c:layout>
              <c:showVal val="1"/>
            </c:dLbl>
            <c:spPr>
              <a:noFill/>
              <a:ln w="28417">
                <a:noFill/>
              </a:ln>
            </c:spPr>
            <c:txPr>
              <a:bodyPr/>
              <a:lstStyle/>
              <a:p>
                <a:pPr>
                  <a:defRPr sz="1343" b="0" i="1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4"/>
                <c:pt idx="0">
                  <c:v>482</c:v>
                </c:pt>
                <c:pt idx="1">
                  <c:v>283.39999999999981</c:v>
                </c:pt>
                <c:pt idx="2">
                  <c:v>234.5</c:v>
                </c:pt>
                <c:pt idx="3">
                  <c:v>107.3</c:v>
                </c:pt>
              </c:numCache>
            </c:numRef>
          </c:val>
        </c:ser>
        <c:dLbls>
          <c:showVal val="1"/>
        </c:dLbls>
        <c:gapDepth val="0"/>
        <c:shape val="box"/>
        <c:axId val="82319232"/>
        <c:axId val="82320768"/>
        <c:axId val="0"/>
      </c:bar3DChart>
      <c:catAx>
        <c:axId val="82319232"/>
        <c:scaling>
          <c:orientation val="minMax"/>
        </c:scaling>
        <c:axPos val="b"/>
        <c:numFmt formatCode="General" sourceLinked="1"/>
        <c:tickLblPos val="low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18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320768"/>
        <c:crosses val="autoZero"/>
        <c:auto val="1"/>
        <c:lblAlgn val="ctr"/>
        <c:lblOffset val="100"/>
        <c:tickLblSkip val="1"/>
        <c:tickMarkSkip val="1"/>
      </c:catAx>
      <c:valAx>
        <c:axId val="82320768"/>
        <c:scaling>
          <c:orientation val="minMax"/>
        </c:scaling>
        <c:axPos val="l"/>
        <c:majorGridlines>
          <c:spPr>
            <a:ln w="355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355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3" b="0" i="1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319232"/>
        <c:crosses val="autoZero"/>
        <c:crossBetween val="between"/>
      </c:valAx>
      <c:spPr>
        <a:noFill/>
        <a:ln w="25370">
          <a:noFill/>
        </a:ln>
      </c:spPr>
    </c:plotArea>
    <c:legend>
      <c:legendPos val="b"/>
      <c:layout>
        <c:manualLayout>
          <c:xMode val="edge"/>
          <c:yMode val="edge"/>
          <c:x val="0.10421550277526793"/>
          <c:y val="0.92857150081673279"/>
          <c:w val="0.77400466847381832"/>
          <c:h val="5.8441480942049838E-2"/>
        </c:manualLayout>
      </c:layout>
      <c:spPr>
        <a:noFill/>
        <a:ln w="3553">
          <a:solidFill>
            <a:schemeClr val="tx1"/>
          </a:solidFill>
          <a:prstDash val="solid"/>
        </a:ln>
      </c:spPr>
      <c:txPr>
        <a:bodyPr/>
        <a:lstStyle/>
        <a:p>
          <a:pPr>
            <a:defRPr sz="1232" b="0" i="1" u="none" strike="noStrike" baseline="0">
              <a:solidFill>
                <a:schemeClr val="tx1"/>
              </a:solidFill>
              <a:latin typeface="Georgia"/>
              <a:ea typeface="Georgia"/>
              <a:cs typeface="Georgia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18" b="1" i="0" u="none" strike="noStrike" baseline="0">
          <a:solidFill>
            <a:srgbClr val="FFFFFF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D1DB72-7F8F-4E2A-A00A-E83DF7CE947F}" type="doc">
      <dgm:prSet loTypeId="urn:microsoft.com/office/officeart/2005/8/layout/equation1" loCatId="relationship" qsTypeId="urn:microsoft.com/office/officeart/2005/8/quickstyle/simple1#1" qsCatId="simple" csTypeId="urn:microsoft.com/office/officeart/2005/8/colors/accent1_2#1" csCatId="accent1" phldr="1"/>
      <dgm:spPr/>
    </dgm:pt>
    <dgm:pt modelId="{65EBFEF0-9C89-4A4C-BA89-C4D7B4B700F7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Доходы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F9C8D859-E17A-44DB-B71C-33300E104F3E}" type="parTrans" cxnId="{803A8AB7-53BA-458D-A0C5-F5066F514936}">
      <dgm:prSet/>
      <dgm:spPr/>
      <dgm:t>
        <a:bodyPr/>
        <a:lstStyle/>
        <a:p>
          <a:endParaRPr lang="ru-RU"/>
        </a:p>
      </dgm:t>
    </dgm:pt>
    <dgm:pt modelId="{D36948F7-83BC-4220-85A0-DE21D57BD41D}" type="sibTrans" cxnId="{803A8AB7-53BA-458D-A0C5-F5066F514936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4E7CB679-5A70-4D19-B9FE-B35165ACC3D3}">
      <dgm:prSet phldrT="[Текст]" custT="1"/>
      <dgm:spPr>
        <a:solidFill>
          <a:srgbClr val="50BCB9"/>
        </a:solidFill>
      </dgm:spPr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Расходы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D6E0D5E-B61E-4B9A-8F57-02B79F843522}" type="parTrans" cxnId="{E9122005-A3A9-453D-96BB-26288AC1EAD0}">
      <dgm:prSet/>
      <dgm:spPr/>
      <dgm:t>
        <a:bodyPr/>
        <a:lstStyle/>
        <a:p>
          <a:endParaRPr lang="ru-RU"/>
        </a:p>
      </dgm:t>
    </dgm:pt>
    <dgm:pt modelId="{FEA73179-04A7-4795-AF97-EAF1F3F2AA68}" type="sibTrans" cxnId="{E9122005-A3A9-453D-96BB-26288AC1EAD0}">
      <dgm:prSet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ADB1419B-AC29-439A-9A52-52A4D8AD4433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rPr>
            <a:t>(-)Дефицит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((+) </a:t>
          </a:r>
          <a:r>
            <a:rPr lang="ru-RU" sz="1800" dirty="0" err="1" smtClean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rPr>
            <a:t>Профи-цит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</a:p>
      </dgm:t>
    </dgm:pt>
    <dgm:pt modelId="{EDB616C3-BFB7-41B5-8C02-303B97B270E2}" type="parTrans" cxnId="{4AE357D3-33B3-46A7-BD7A-5DD6C6A615AD}">
      <dgm:prSet/>
      <dgm:spPr/>
      <dgm:t>
        <a:bodyPr/>
        <a:lstStyle/>
        <a:p>
          <a:endParaRPr lang="ru-RU"/>
        </a:p>
      </dgm:t>
    </dgm:pt>
    <dgm:pt modelId="{820FDBF0-55B4-432E-B5FC-EF777F1C7DF0}" type="sibTrans" cxnId="{4AE357D3-33B3-46A7-BD7A-5DD6C6A615AD}">
      <dgm:prSet/>
      <dgm:spPr/>
      <dgm:t>
        <a:bodyPr/>
        <a:lstStyle/>
        <a:p>
          <a:endParaRPr lang="ru-RU"/>
        </a:p>
      </dgm:t>
    </dgm:pt>
    <dgm:pt modelId="{22696057-B287-4EFB-96CD-3F248CB196C8}" type="pres">
      <dgm:prSet presAssocID="{6CD1DB72-7F8F-4E2A-A00A-E83DF7CE947F}" presName="linearFlow" presStyleCnt="0">
        <dgm:presLayoutVars>
          <dgm:dir/>
          <dgm:resizeHandles val="exact"/>
        </dgm:presLayoutVars>
      </dgm:prSet>
      <dgm:spPr/>
    </dgm:pt>
    <dgm:pt modelId="{7FAC88BC-C8FF-402F-AB2A-11AC4BBF48B7}" type="pres">
      <dgm:prSet presAssocID="{65EBFEF0-9C89-4A4C-BA89-C4D7B4B700F7}" presName="node" presStyleLbl="node1" presStyleIdx="0" presStyleCnt="3" custScaleX="154330" custScaleY="80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F7D03-16FC-4BE4-943C-EE4202A7666A}" type="pres">
      <dgm:prSet presAssocID="{D36948F7-83BC-4220-85A0-DE21D57BD41D}" presName="spacerL" presStyleCnt="0"/>
      <dgm:spPr/>
    </dgm:pt>
    <dgm:pt modelId="{1816D16A-814C-4C22-A6CC-12105B3989BB}" type="pres">
      <dgm:prSet presAssocID="{D36948F7-83BC-4220-85A0-DE21D57BD41D}" presName="sibTrans" presStyleLbl="sibTrans2D1" presStyleIdx="0" presStyleCnt="2" custLinFactNeighborX="37387" custLinFactNeighborY="-4869"/>
      <dgm:spPr>
        <a:prstGeom prst="mathMinus">
          <a:avLst/>
        </a:prstGeom>
      </dgm:spPr>
      <dgm:t>
        <a:bodyPr/>
        <a:lstStyle/>
        <a:p>
          <a:endParaRPr lang="ru-RU"/>
        </a:p>
      </dgm:t>
    </dgm:pt>
    <dgm:pt modelId="{5A3AD51A-CA0C-4D60-85EB-AFC0F3AEFCE4}" type="pres">
      <dgm:prSet presAssocID="{D36948F7-83BC-4220-85A0-DE21D57BD41D}" presName="spacerR" presStyleCnt="0"/>
      <dgm:spPr/>
    </dgm:pt>
    <dgm:pt modelId="{32775538-2AC3-4373-B014-5A44732CBC7F}" type="pres">
      <dgm:prSet presAssocID="{4E7CB679-5A70-4D19-B9FE-B35165ACC3D3}" presName="node" presStyleLbl="node1" presStyleIdx="1" presStyleCnt="3" custScaleX="148453" custScaleY="778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2439C-BAC0-499A-8F57-8D66EBFA7D82}" type="pres">
      <dgm:prSet presAssocID="{FEA73179-04A7-4795-AF97-EAF1F3F2AA68}" presName="spacerL" presStyleCnt="0"/>
      <dgm:spPr/>
    </dgm:pt>
    <dgm:pt modelId="{4B955819-9EB5-4C61-BE5E-7CE7027DF3F0}" type="pres">
      <dgm:prSet presAssocID="{FEA73179-04A7-4795-AF97-EAF1F3F2AA68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E572389-320D-4E27-B728-8E274B326BA1}" type="pres">
      <dgm:prSet presAssocID="{FEA73179-04A7-4795-AF97-EAF1F3F2AA68}" presName="spacerR" presStyleCnt="0"/>
      <dgm:spPr/>
    </dgm:pt>
    <dgm:pt modelId="{A84245DF-C8CC-47D2-83AC-15EF153255E0}" type="pres">
      <dgm:prSet presAssocID="{ADB1419B-AC29-439A-9A52-52A4D8AD4433}" presName="node" presStyleLbl="node1" presStyleIdx="2" presStyleCnt="3" custScaleX="152634" custScaleY="86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D55602-F422-4445-9273-4EC73FD95CA8}" type="presOf" srcId="{FEA73179-04A7-4795-AF97-EAF1F3F2AA68}" destId="{4B955819-9EB5-4C61-BE5E-7CE7027DF3F0}" srcOrd="0" destOrd="0" presId="urn:microsoft.com/office/officeart/2005/8/layout/equation1"/>
    <dgm:cxn modelId="{4AE357D3-33B3-46A7-BD7A-5DD6C6A615AD}" srcId="{6CD1DB72-7F8F-4E2A-A00A-E83DF7CE947F}" destId="{ADB1419B-AC29-439A-9A52-52A4D8AD4433}" srcOrd="2" destOrd="0" parTransId="{EDB616C3-BFB7-41B5-8C02-303B97B270E2}" sibTransId="{820FDBF0-55B4-432E-B5FC-EF777F1C7DF0}"/>
    <dgm:cxn modelId="{F2B5B3FE-59DD-4062-BCCF-08B6CA83FAA0}" type="presOf" srcId="{D36948F7-83BC-4220-85A0-DE21D57BD41D}" destId="{1816D16A-814C-4C22-A6CC-12105B3989BB}" srcOrd="0" destOrd="0" presId="urn:microsoft.com/office/officeart/2005/8/layout/equation1"/>
    <dgm:cxn modelId="{4F55246F-86C9-44AD-AB6D-D5B575635534}" type="presOf" srcId="{6CD1DB72-7F8F-4E2A-A00A-E83DF7CE947F}" destId="{22696057-B287-4EFB-96CD-3F248CB196C8}" srcOrd="0" destOrd="0" presId="urn:microsoft.com/office/officeart/2005/8/layout/equation1"/>
    <dgm:cxn modelId="{8E29E94F-ACDD-48C7-96D3-21497CF36272}" type="presOf" srcId="{ADB1419B-AC29-439A-9A52-52A4D8AD4433}" destId="{A84245DF-C8CC-47D2-83AC-15EF153255E0}" srcOrd="0" destOrd="0" presId="urn:microsoft.com/office/officeart/2005/8/layout/equation1"/>
    <dgm:cxn modelId="{D72D5061-838C-42DB-A232-416EA2994B68}" type="presOf" srcId="{4E7CB679-5A70-4D19-B9FE-B35165ACC3D3}" destId="{32775538-2AC3-4373-B014-5A44732CBC7F}" srcOrd="0" destOrd="0" presId="urn:microsoft.com/office/officeart/2005/8/layout/equation1"/>
    <dgm:cxn modelId="{803A8AB7-53BA-458D-A0C5-F5066F514936}" srcId="{6CD1DB72-7F8F-4E2A-A00A-E83DF7CE947F}" destId="{65EBFEF0-9C89-4A4C-BA89-C4D7B4B700F7}" srcOrd="0" destOrd="0" parTransId="{F9C8D859-E17A-44DB-B71C-33300E104F3E}" sibTransId="{D36948F7-83BC-4220-85A0-DE21D57BD41D}"/>
    <dgm:cxn modelId="{E9122005-A3A9-453D-96BB-26288AC1EAD0}" srcId="{6CD1DB72-7F8F-4E2A-A00A-E83DF7CE947F}" destId="{4E7CB679-5A70-4D19-B9FE-B35165ACC3D3}" srcOrd="1" destOrd="0" parTransId="{1D6E0D5E-B61E-4B9A-8F57-02B79F843522}" sibTransId="{FEA73179-04A7-4795-AF97-EAF1F3F2AA68}"/>
    <dgm:cxn modelId="{6C1A5EF7-ABB5-48A5-B759-B213145D2C2D}" type="presOf" srcId="{65EBFEF0-9C89-4A4C-BA89-C4D7B4B700F7}" destId="{7FAC88BC-C8FF-402F-AB2A-11AC4BBF48B7}" srcOrd="0" destOrd="0" presId="urn:microsoft.com/office/officeart/2005/8/layout/equation1"/>
    <dgm:cxn modelId="{CE0B75FA-8B63-4320-9B05-3D04A244517A}" type="presParOf" srcId="{22696057-B287-4EFB-96CD-3F248CB196C8}" destId="{7FAC88BC-C8FF-402F-AB2A-11AC4BBF48B7}" srcOrd="0" destOrd="0" presId="urn:microsoft.com/office/officeart/2005/8/layout/equation1"/>
    <dgm:cxn modelId="{D9073883-C57C-45C3-A2E0-B9943B2202D0}" type="presParOf" srcId="{22696057-B287-4EFB-96CD-3F248CB196C8}" destId="{2E3F7D03-16FC-4BE4-943C-EE4202A7666A}" srcOrd="1" destOrd="0" presId="urn:microsoft.com/office/officeart/2005/8/layout/equation1"/>
    <dgm:cxn modelId="{B04AFEB2-E042-47DE-B3AF-6AD09786AD54}" type="presParOf" srcId="{22696057-B287-4EFB-96CD-3F248CB196C8}" destId="{1816D16A-814C-4C22-A6CC-12105B3989BB}" srcOrd="2" destOrd="0" presId="urn:microsoft.com/office/officeart/2005/8/layout/equation1"/>
    <dgm:cxn modelId="{25A24BA2-5E2B-4F24-85A5-08C1171D32D1}" type="presParOf" srcId="{22696057-B287-4EFB-96CD-3F248CB196C8}" destId="{5A3AD51A-CA0C-4D60-85EB-AFC0F3AEFCE4}" srcOrd="3" destOrd="0" presId="urn:microsoft.com/office/officeart/2005/8/layout/equation1"/>
    <dgm:cxn modelId="{A0C38FED-9C0F-4220-BFF7-3E0B805CE7D4}" type="presParOf" srcId="{22696057-B287-4EFB-96CD-3F248CB196C8}" destId="{32775538-2AC3-4373-B014-5A44732CBC7F}" srcOrd="4" destOrd="0" presId="urn:microsoft.com/office/officeart/2005/8/layout/equation1"/>
    <dgm:cxn modelId="{CAD8A98F-135E-4BE4-A9A7-60CC73004B0F}" type="presParOf" srcId="{22696057-B287-4EFB-96CD-3F248CB196C8}" destId="{EDA2439C-BAC0-499A-8F57-8D66EBFA7D82}" srcOrd="5" destOrd="0" presId="urn:microsoft.com/office/officeart/2005/8/layout/equation1"/>
    <dgm:cxn modelId="{5FE2E22A-6AA0-4E19-A6CE-FB308B7E3673}" type="presParOf" srcId="{22696057-B287-4EFB-96CD-3F248CB196C8}" destId="{4B955819-9EB5-4C61-BE5E-7CE7027DF3F0}" srcOrd="6" destOrd="0" presId="urn:microsoft.com/office/officeart/2005/8/layout/equation1"/>
    <dgm:cxn modelId="{1042954B-15ED-4768-A69E-17FAFA148C64}" type="presParOf" srcId="{22696057-B287-4EFB-96CD-3F248CB196C8}" destId="{EE572389-320D-4E27-B728-8E274B326BA1}" srcOrd="7" destOrd="0" presId="urn:microsoft.com/office/officeart/2005/8/layout/equation1"/>
    <dgm:cxn modelId="{26419C8C-3F35-4191-B8FC-FD030A2165B5}" type="presParOf" srcId="{22696057-B287-4EFB-96CD-3F248CB196C8}" destId="{A84245DF-C8CC-47D2-83AC-15EF153255E0}" srcOrd="8" destOrd="0" presId="urn:microsoft.com/office/officeart/2005/8/layout/equati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55390-49FE-439D-A8BD-AF5D7054180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</dgm:pt>
    <dgm:pt modelId="{52D682DF-489F-48F4-9E5E-AA6AFCC51E79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3900" b="1" i="1" u="none" strike="noStrike" cap="none" normalizeH="0" baseline="0" dirty="0" smtClean="0">
              <a:ln/>
              <a:effectLst/>
              <a:latin typeface="Arial" charset="0"/>
            </a:rPr>
            <a:t> </a:t>
          </a: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Всего расходов</a:t>
          </a:r>
          <a:r>
            <a:rPr kumimoji="0" lang="ru-RU" sz="2000" b="1" i="1" u="none" strike="noStrike" cap="none" normalizeH="0" baseline="0" dirty="0" smtClean="0">
              <a:ln/>
              <a:effectLst/>
              <a:latin typeface="Times New Roman" pitchFamily="18" charset="0"/>
            </a:rPr>
            <a:t>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/>
              <a:effectLst/>
              <a:latin typeface="Times New Roman" pitchFamily="18" charset="0"/>
            </a:rPr>
            <a:t>392,5 млн.руб</a:t>
          </a:r>
          <a:r>
            <a:rPr kumimoji="0" lang="ru-RU" sz="3900" b="1" i="1" u="none" strike="noStrike" cap="none" normalizeH="0" baseline="0" dirty="0" smtClean="0">
              <a:ln/>
              <a:effectLst/>
              <a:latin typeface="Times New Roman" pitchFamily="18" charset="0"/>
            </a:rPr>
            <a:t>.</a:t>
          </a:r>
        </a:p>
      </dgm:t>
    </dgm:pt>
    <dgm:pt modelId="{9B34FA87-9C2F-4340-888B-BA593ADABCC4}" type="parTrans" cxnId="{64748D8B-1E7B-4ABC-9D7F-C62D7170CE3F}">
      <dgm:prSet/>
      <dgm:spPr/>
      <dgm:t>
        <a:bodyPr/>
        <a:lstStyle/>
        <a:p>
          <a:endParaRPr lang="ru-RU"/>
        </a:p>
      </dgm:t>
    </dgm:pt>
    <dgm:pt modelId="{1061D4CB-BCD6-47AE-AD17-C92AAF0D7D4C}" type="sibTrans" cxnId="{64748D8B-1E7B-4ABC-9D7F-C62D7170CE3F}">
      <dgm:prSet/>
      <dgm:spPr/>
      <dgm:t>
        <a:bodyPr/>
        <a:lstStyle/>
        <a:p>
          <a:endParaRPr lang="ru-RU"/>
        </a:p>
      </dgm:t>
    </dgm:pt>
    <dgm:pt modelId="{AA7527DB-DF74-4AA9-8528-75CA1C3A2A54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На выполнение собственных        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расходных полномочий-   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124,9 млн. 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( 31,8 % )</a:t>
          </a:r>
        </a:p>
      </dgm:t>
    </dgm:pt>
    <dgm:pt modelId="{E0D6F4E7-FCCA-4E9B-BC69-5053A8A68E65}" type="parTrans" cxnId="{AF7F52EC-E514-4315-9D54-042BAA669CB0}">
      <dgm:prSet/>
      <dgm:spPr/>
      <dgm:t>
        <a:bodyPr/>
        <a:lstStyle/>
        <a:p>
          <a:endParaRPr lang="ru-RU"/>
        </a:p>
      </dgm:t>
    </dgm:pt>
    <dgm:pt modelId="{B62C776E-6C45-4A5D-8C25-8D3CB9F9623C}" type="sibTrans" cxnId="{AF7F52EC-E514-4315-9D54-042BAA669CB0}">
      <dgm:prSet/>
      <dgm:spPr/>
      <dgm:t>
        <a:bodyPr/>
        <a:lstStyle/>
        <a:p>
          <a:endParaRPr lang="ru-RU"/>
        </a:p>
      </dgm:t>
    </dgm:pt>
    <dgm:pt modelId="{CF73FE99-5E30-4D6D-9ABD-A7A61E7A6AA5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На выполнение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 делегированных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полномочий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267,6 млн.руб.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800" b="1" i="0" u="none" strike="noStrike" cap="none" normalizeH="0" baseline="0" dirty="0" smtClean="0">
              <a:ln/>
              <a:effectLst/>
              <a:latin typeface="Times New Roman" pitchFamily="18" charset="0"/>
              <a:cs typeface="Times New Roman" pitchFamily="18" charset="0"/>
            </a:rPr>
            <a:t>(68,2 %)</a:t>
          </a:r>
        </a:p>
      </dgm:t>
    </dgm:pt>
    <dgm:pt modelId="{82A7BA31-7ADA-41CD-8411-4FB79F1E8737}" type="parTrans" cxnId="{7206B9CF-43BC-4967-8976-CCB0CF452BB8}">
      <dgm:prSet/>
      <dgm:spPr/>
      <dgm:t>
        <a:bodyPr/>
        <a:lstStyle/>
        <a:p>
          <a:endParaRPr lang="ru-RU"/>
        </a:p>
      </dgm:t>
    </dgm:pt>
    <dgm:pt modelId="{260B0654-A2FC-40C8-B535-E6B26389EA37}" type="sibTrans" cxnId="{7206B9CF-43BC-4967-8976-CCB0CF452BB8}">
      <dgm:prSet/>
      <dgm:spPr/>
      <dgm:t>
        <a:bodyPr/>
        <a:lstStyle/>
        <a:p>
          <a:endParaRPr lang="ru-RU"/>
        </a:p>
      </dgm:t>
    </dgm:pt>
    <dgm:pt modelId="{36FEA531-CC26-494C-8261-F4BBE66C05B8}" type="pres">
      <dgm:prSet presAssocID="{75755390-49FE-439D-A8BD-AF5D7054180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C823CCF-C1E1-4CA6-9F5D-6170E550B75D}" type="pres">
      <dgm:prSet presAssocID="{52D682DF-489F-48F4-9E5E-AA6AFCC51E79}" presName="hierRoot1" presStyleCnt="0">
        <dgm:presLayoutVars>
          <dgm:hierBranch/>
        </dgm:presLayoutVars>
      </dgm:prSet>
      <dgm:spPr/>
    </dgm:pt>
    <dgm:pt modelId="{49FACF7B-15F4-4004-AFD8-BB3F7CF884A4}" type="pres">
      <dgm:prSet presAssocID="{52D682DF-489F-48F4-9E5E-AA6AFCC51E79}" presName="rootComposite1" presStyleCnt="0"/>
      <dgm:spPr/>
    </dgm:pt>
    <dgm:pt modelId="{513F39AB-2B9D-4815-BD33-DC6F27EFF5B8}" type="pres">
      <dgm:prSet presAssocID="{52D682DF-489F-48F4-9E5E-AA6AFCC51E79}" presName="rootText1" presStyleLbl="node0" presStyleIdx="0" presStyleCnt="1" custScaleX="70295" custLinFactNeighborX="1237" custLinFactNeighborY="-121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A107F1-5DCC-404C-AF6B-875EF35D27A9}" type="pres">
      <dgm:prSet presAssocID="{52D682DF-489F-48F4-9E5E-AA6AFCC51E7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11C10C2E-992D-4780-8D31-76ACA854CAFD}" type="pres">
      <dgm:prSet presAssocID="{52D682DF-489F-48F4-9E5E-AA6AFCC51E79}" presName="hierChild2" presStyleCnt="0"/>
      <dgm:spPr/>
    </dgm:pt>
    <dgm:pt modelId="{702CD1C9-A5E8-492A-BA3A-75E887A85A89}" type="pres">
      <dgm:prSet presAssocID="{E0D6F4E7-FCCA-4E9B-BC69-5053A8A68E65}" presName="Name35" presStyleLbl="parChTrans1D2" presStyleIdx="0" presStyleCnt="2"/>
      <dgm:spPr/>
      <dgm:t>
        <a:bodyPr/>
        <a:lstStyle/>
        <a:p>
          <a:endParaRPr lang="ru-RU"/>
        </a:p>
      </dgm:t>
    </dgm:pt>
    <dgm:pt modelId="{F2D84024-1BB9-4DFC-A8FF-A2EE1F0F68F3}" type="pres">
      <dgm:prSet presAssocID="{AA7527DB-DF74-4AA9-8528-75CA1C3A2A54}" presName="hierRoot2" presStyleCnt="0">
        <dgm:presLayoutVars>
          <dgm:hierBranch/>
        </dgm:presLayoutVars>
      </dgm:prSet>
      <dgm:spPr/>
    </dgm:pt>
    <dgm:pt modelId="{832C6603-3C79-4AA5-91A3-37106963A8BE}" type="pres">
      <dgm:prSet presAssocID="{AA7527DB-DF74-4AA9-8528-75CA1C3A2A54}" presName="rootComposite" presStyleCnt="0"/>
      <dgm:spPr/>
    </dgm:pt>
    <dgm:pt modelId="{3BBC9887-C15F-4D8E-BAAB-E6526EC40570}" type="pres">
      <dgm:prSet presAssocID="{AA7527DB-DF74-4AA9-8528-75CA1C3A2A54}" presName="rootText" presStyleLbl="node2" presStyleIdx="0" presStyleCnt="2" custScaleX="73227" custLinFactNeighborX="1202" custLinFactNeighborY="-11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D527FC-F5BC-4946-9A7A-69D19FF4E620}" type="pres">
      <dgm:prSet presAssocID="{AA7527DB-DF74-4AA9-8528-75CA1C3A2A54}" presName="rootConnector" presStyleLbl="node2" presStyleIdx="0" presStyleCnt="2"/>
      <dgm:spPr/>
      <dgm:t>
        <a:bodyPr/>
        <a:lstStyle/>
        <a:p>
          <a:endParaRPr lang="ru-RU"/>
        </a:p>
      </dgm:t>
    </dgm:pt>
    <dgm:pt modelId="{9C643AC6-AEBF-4D25-AC97-0D644FBD79DB}" type="pres">
      <dgm:prSet presAssocID="{AA7527DB-DF74-4AA9-8528-75CA1C3A2A54}" presName="hierChild4" presStyleCnt="0"/>
      <dgm:spPr/>
    </dgm:pt>
    <dgm:pt modelId="{B0E283CB-2329-4411-96FF-32F453B50288}" type="pres">
      <dgm:prSet presAssocID="{AA7527DB-DF74-4AA9-8528-75CA1C3A2A54}" presName="hierChild5" presStyleCnt="0"/>
      <dgm:spPr/>
    </dgm:pt>
    <dgm:pt modelId="{BBC86475-8057-48F1-AE4A-9AC25D88E4EE}" type="pres">
      <dgm:prSet presAssocID="{82A7BA31-7ADA-41CD-8411-4FB79F1E8737}" presName="Name35" presStyleLbl="parChTrans1D2" presStyleIdx="1" presStyleCnt="2"/>
      <dgm:spPr/>
      <dgm:t>
        <a:bodyPr/>
        <a:lstStyle/>
        <a:p>
          <a:endParaRPr lang="ru-RU"/>
        </a:p>
      </dgm:t>
    </dgm:pt>
    <dgm:pt modelId="{CDF3DFDD-BBBF-4A38-86F3-0523CADE34D4}" type="pres">
      <dgm:prSet presAssocID="{CF73FE99-5E30-4D6D-9ABD-A7A61E7A6AA5}" presName="hierRoot2" presStyleCnt="0">
        <dgm:presLayoutVars>
          <dgm:hierBranch/>
        </dgm:presLayoutVars>
      </dgm:prSet>
      <dgm:spPr/>
    </dgm:pt>
    <dgm:pt modelId="{3C684699-322C-4852-B4D2-7F012FCE431A}" type="pres">
      <dgm:prSet presAssocID="{CF73FE99-5E30-4D6D-9ABD-A7A61E7A6AA5}" presName="rootComposite" presStyleCnt="0"/>
      <dgm:spPr/>
    </dgm:pt>
    <dgm:pt modelId="{011284AD-82A9-415C-AA10-37CB78548EC7}" type="pres">
      <dgm:prSet presAssocID="{CF73FE99-5E30-4D6D-9ABD-A7A61E7A6AA5}" presName="rootText" presStyleLbl="node2" presStyleIdx="1" presStyleCnt="2" custScaleX="71834" custLinFactNeighborX="797" custLinFactNeighborY="-101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587D00-45FA-4F9A-8657-1FD3A84F0DEB}" type="pres">
      <dgm:prSet presAssocID="{CF73FE99-5E30-4D6D-9ABD-A7A61E7A6AA5}" presName="rootConnector" presStyleLbl="node2" presStyleIdx="1" presStyleCnt="2"/>
      <dgm:spPr/>
      <dgm:t>
        <a:bodyPr/>
        <a:lstStyle/>
        <a:p>
          <a:endParaRPr lang="ru-RU"/>
        </a:p>
      </dgm:t>
    </dgm:pt>
    <dgm:pt modelId="{86F5D84F-1867-42E9-A558-3850C40CCB3E}" type="pres">
      <dgm:prSet presAssocID="{CF73FE99-5E30-4D6D-9ABD-A7A61E7A6AA5}" presName="hierChild4" presStyleCnt="0"/>
      <dgm:spPr/>
    </dgm:pt>
    <dgm:pt modelId="{DAD5E831-9149-42FC-8E59-66EA41835ACA}" type="pres">
      <dgm:prSet presAssocID="{CF73FE99-5E30-4D6D-9ABD-A7A61E7A6AA5}" presName="hierChild5" presStyleCnt="0"/>
      <dgm:spPr/>
    </dgm:pt>
    <dgm:pt modelId="{8ADB49E7-D7DA-4A35-8444-3BA301292AA9}" type="pres">
      <dgm:prSet presAssocID="{52D682DF-489F-48F4-9E5E-AA6AFCC51E79}" presName="hierChild3" presStyleCnt="0"/>
      <dgm:spPr/>
    </dgm:pt>
  </dgm:ptLst>
  <dgm:cxnLst>
    <dgm:cxn modelId="{D0406089-B538-4D46-87E1-AF0820B22E44}" type="presOf" srcId="{52D682DF-489F-48F4-9E5E-AA6AFCC51E79}" destId="{513F39AB-2B9D-4815-BD33-DC6F27EFF5B8}" srcOrd="0" destOrd="0" presId="urn:microsoft.com/office/officeart/2005/8/layout/orgChart1"/>
    <dgm:cxn modelId="{E926A15A-E53C-4E24-BC6B-5778C76DBAF6}" type="presOf" srcId="{CF73FE99-5E30-4D6D-9ABD-A7A61E7A6AA5}" destId="{4A587D00-45FA-4F9A-8657-1FD3A84F0DEB}" srcOrd="1" destOrd="0" presId="urn:microsoft.com/office/officeart/2005/8/layout/orgChart1"/>
    <dgm:cxn modelId="{B0CBB22A-A3D7-4FFD-99B9-F1E3592B6902}" type="presOf" srcId="{52D682DF-489F-48F4-9E5E-AA6AFCC51E79}" destId="{1EA107F1-5DCC-404C-AF6B-875EF35D27A9}" srcOrd="1" destOrd="0" presId="urn:microsoft.com/office/officeart/2005/8/layout/orgChart1"/>
    <dgm:cxn modelId="{7B119326-066B-48CD-9904-FD8F339CB4A4}" type="presOf" srcId="{CF73FE99-5E30-4D6D-9ABD-A7A61E7A6AA5}" destId="{011284AD-82A9-415C-AA10-37CB78548EC7}" srcOrd="0" destOrd="0" presId="urn:microsoft.com/office/officeart/2005/8/layout/orgChart1"/>
    <dgm:cxn modelId="{4D1C22BE-E99C-4BE0-BE54-4822CB08281A}" type="presOf" srcId="{AA7527DB-DF74-4AA9-8528-75CA1C3A2A54}" destId="{55D527FC-F5BC-4946-9A7A-69D19FF4E620}" srcOrd="1" destOrd="0" presId="urn:microsoft.com/office/officeart/2005/8/layout/orgChart1"/>
    <dgm:cxn modelId="{5A03EF91-EAD3-4E15-808B-B731B749A0FC}" type="presOf" srcId="{E0D6F4E7-FCCA-4E9B-BC69-5053A8A68E65}" destId="{702CD1C9-A5E8-492A-BA3A-75E887A85A89}" srcOrd="0" destOrd="0" presId="urn:microsoft.com/office/officeart/2005/8/layout/orgChart1"/>
    <dgm:cxn modelId="{7206B9CF-43BC-4967-8976-CCB0CF452BB8}" srcId="{52D682DF-489F-48F4-9E5E-AA6AFCC51E79}" destId="{CF73FE99-5E30-4D6D-9ABD-A7A61E7A6AA5}" srcOrd="1" destOrd="0" parTransId="{82A7BA31-7ADA-41CD-8411-4FB79F1E8737}" sibTransId="{260B0654-A2FC-40C8-B535-E6B26389EA37}"/>
    <dgm:cxn modelId="{2ACC3BD5-BC38-4707-84BE-005EBAF7248E}" type="presOf" srcId="{75755390-49FE-439D-A8BD-AF5D7054180B}" destId="{36FEA531-CC26-494C-8261-F4BBE66C05B8}" srcOrd="0" destOrd="0" presId="urn:microsoft.com/office/officeart/2005/8/layout/orgChart1"/>
    <dgm:cxn modelId="{28CCF28A-8F4A-4F64-8995-3E63BCE5907C}" type="presOf" srcId="{82A7BA31-7ADA-41CD-8411-4FB79F1E8737}" destId="{BBC86475-8057-48F1-AE4A-9AC25D88E4EE}" srcOrd="0" destOrd="0" presId="urn:microsoft.com/office/officeart/2005/8/layout/orgChart1"/>
    <dgm:cxn modelId="{64748D8B-1E7B-4ABC-9D7F-C62D7170CE3F}" srcId="{75755390-49FE-439D-A8BD-AF5D7054180B}" destId="{52D682DF-489F-48F4-9E5E-AA6AFCC51E79}" srcOrd="0" destOrd="0" parTransId="{9B34FA87-9C2F-4340-888B-BA593ADABCC4}" sibTransId="{1061D4CB-BCD6-47AE-AD17-C92AAF0D7D4C}"/>
    <dgm:cxn modelId="{AF7F52EC-E514-4315-9D54-042BAA669CB0}" srcId="{52D682DF-489F-48F4-9E5E-AA6AFCC51E79}" destId="{AA7527DB-DF74-4AA9-8528-75CA1C3A2A54}" srcOrd="0" destOrd="0" parTransId="{E0D6F4E7-FCCA-4E9B-BC69-5053A8A68E65}" sibTransId="{B62C776E-6C45-4A5D-8C25-8D3CB9F9623C}"/>
    <dgm:cxn modelId="{8C6EF184-30B6-480B-B6F4-AA8CB05CEBC8}" type="presOf" srcId="{AA7527DB-DF74-4AA9-8528-75CA1C3A2A54}" destId="{3BBC9887-C15F-4D8E-BAAB-E6526EC40570}" srcOrd="0" destOrd="0" presId="urn:microsoft.com/office/officeart/2005/8/layout/orgChart1"/>
    <dgm:cxn modelId="{408FCEA8-145D-42D0-B466-548FD9C33780}" type="presParOf" srcId="{36FEA531-CC26-494C-8261-F4BBE66C05B8}" destId="{EC823CCF-C1E1-4CA6-9F5D-6170E550B75D}" srcOrd="0" destOrd="0" presId="urn:microsoft.com/office/officeart/2005/8/layout/orgChart1"/>
    <dgm:cxn modelId="{F9CC2732-9A40-4102-B829-CAD459A408C8}" type="presParOf" srcId="{EC823CCF-C1E1-4CA6-9F5D-6170E550B75D}" destId="{49FACF7B-15F4-4004-AFD8-BB3F7CF884A4}" srcOrd="0" destOrd="0" presId="urn:microsoft.com/office/officeart/2005/8/layout/orgChart1"/>
    <dgm:cxn modelId="{3B6645AC-8ECD-4C2C-B69E-3E7B60FC0611}" type="presParOf" srcId="{49FACF7B-15F4-4004-AFD8-BB3F7CF884A4}" destId="{513F39AB-2B9D-4815-BD33-DC6F27EFF5B8}" srcOrd="0" destOrd="0" presId="urn:microsoft.com/office/officeart/2005/8/layout/orgChart1"/>
    <dgm:cxn modelId="{00BB0AEC-298A-4D12-B96A-09F0C1B8E195}" type="presParOf" srcId="{49FACF7B-15F4-4004-AFD8-BB3F7CF884A4}" destId="{1EA107F1-5DCC-404C-AF6B-875EF35D27A9}" srcOrd="1" destOrd="0" presId="urn:microsoft.com/office/officeart/2005/8/layout/orgChart1"/>
    <dgm:cxn modelId="{57ED4A34-01DF-4BF1-8D03-E73F439ED57C}" type="presParOf" srcId="{EC823CCF-C1E1-4CA6-9F5D-6170E550B75D}" destId="{11C10C2E-992D-4780-8D31-76ACA854CAFD}" srcOrd="1" destOrd="0" presId="urn:microsoft.com/office/officeart/2005/8/layout/orgChart1"/>
    <dgm:cxn modelId="{F3611E3E-4277-4FD7-AEFB-93F1371AE906}" type="presParOf" srcId="{11C10C2E-992D-4780-8D31-76ACA854CAFD}" destId="{702CD1C9-A5E8-492A-BA3A-75E887A85A89}" srcOrd="0" destOrd="0" presId="urn:microsoft.com/office/officeart/2005/8/layout/orgChart1"/>
    <dgm:cxn modelId="{416A37C2-C055-4C36-BAB2-CE7F7A1DD5A7}" type="presParOf" srcId="{11C10C2E-992D-4780-8D31-76ACA854CAFD}" destId="{F2D84024-1BB9-4DFC-A8FF-A2EE1F0F68F3}" srcOrd="1" destOrd="0" presId="urn:microsoft.com/office/officeart/2005/8/layout/orgChart1"/>
    <dgm:cxn modelId="{249923EF-C4D5-44CC-8EEE-4B0F4BC2CAFC}" type="presParOf" srcId="{F2D84024-1BB9-4DFC-A8FF-A2EE1F0F68F3}" destId="{832C6603-3C79-4AA5-91A3-37106963A8BE}" srcOrd="0" destOrd="0" presId="urn:microsoft.com/office/officeart/2005/8/layout/orgChart1"/>
    <dgm:cxn modelId="{E1421FE7-7CD7-4B60-8659-AC663C6D3703}" type="presParOf" srcId="{832C6603-3C79-4AA5-91A3-37106963A8BE}" destId="{3BBC9887-C15F-4D8E-BAAB-E6526EC40570}" srcOrd="0" destOrd="0" presId="urn:microsoft.com/office/officeart/2005/8/layout/orgChart1"/>
    <dgm:cxn modelId="{EF1CE9ED-7A75-461E-9AEF-CBDFF3318D1F}" type="presParOf" srcId="{832C6603-3C79-4AA5-91A3-37106963A8BE}" destId="{55D527FC-F5BC-4946-9A7A-69D19FF4E620}" srcOrd="1" destOrd="0" presId="urn:microsoft.com/office/officeart/2005/8/layout/orgChart1"/>
    <dgm:cxn modelId="{08372EC8-3D79-4154-BB88-A027B891C292}" type="presParOf" srcId="{F2D84024-1BB9-4DFC-A8FF-A2EE1F0F68F3}" destId="{9C643AC6-AEBF-4D25-AC97-0D644FBD79DB}" srcOrd="1" destOrd="0" presId="urn:microsoft.com/office/officeart/2005/8/layout/orgChart1"/>
    <dgm:cxn modelId="{70EC9799-38F0-4069-BC88-43AB7904DC70}" type="presParOf" srcId="{F2D84024-1BB9-4DFC-A8FF-A2EE1F0F68F3}" destId="{B0E283CB-2329-4411-96FF-32F453B50288}" srcOrd="2" destOrd="0" presId="urn:microsoft.com/office/officeart/2005/8/layout/orgChart1"/>
    <dgm:cxn modelId="{689BEE35-1C1C-4180-97BD-03657A9D313B}" type="presParOf" srcId="{11C10C2E-992D-4780-8D31-76ACA854CAFD}" destId="{BBC86475-8057-48F1-AE4A-9AC25D88E4EE}" srcOrd="2" destOrd="0" presId="urn:microsoft.com/office/officeart/2005/8/layout/orgChart1"/>
    <dgm:cxn modelId="{D6F2E7D6-4DC1-45DC-BE91-C5C8A2EB86C1}" type="presParOf" srcId="{11C10C2E-992D-4780-8D31-76ACA854CAFD}" destId="{CDF3DFDD-BBBF-4A38-86F3-0523CADE34D4}" srcOrd="3" destOrd="0" presId="urn:microsoft.com/office/officeart/2005/8/layout/orgChart1"/>
    <dgm:cxn modelId="{299A8C56-3F81-4686-8496-EF42B2DA09AB}" type="presParOf" srcId="{CDF3DFDD-BBBF-4A38-86F3-0523CADE34D4}" destId="{3C684699-322C-4852-B4D2-7F012FCE431A}" srcOrd="0" destOrd="0" presId="urn:microsoft.com/office/officeart/2005/8/layout/orgChart1"/>
    <dgm:cxn modelId="{178F1EF4-B5D9-42E1-8B57-59D22A4D2AB7}" type="presParOf" srcId="{3C684699-322C-4852-B4D2-7F012FCE431A}" destId="{011284AD-82A9-415C-AA10-37CB78548EC7}" srcOrd="0" destOrd="0" presId="urn:microsoft.com/office/officeart/2005/8/layout/orgChart1"/>
    <dgm:cxn modelId="{60BA29EC-7A0D-4DA3-BA76-1406A8CA085B}" type="presParOf" srcId="{3C684699-322C-4852-B4D2-7F012FCE431A}" destId="{4A587D00-45FA-4F9A-8657-1FD3A84F0DEB}" srcOrd="1" destOrd="0" presId="urn:microsoft.com/office/officeart/2005/8/layout/orgChart1"/>
    <dgm:cxn modelId="{CD10E359-254F-4B8A-8BC1-92B8A6EBF43A}" type="presParOf" srcId="{CDF3DFDD-BBBF-4A38-86F3-0523CADE34D4}" destId="{86F5D84F-1867-42E9-A558-3850C40CCB3E}" srcOrd="1" destOrd="0" presId="urn:microsoft.com/office/officeart/2005/8/layout/orgChart1"/>
    <dgm:cxn modelId="{91B33E61-93F5-4DE4-B40E-38FF9A40F477}" type="presParOf" srcId="{CDF3DFDD-BBBF-4A38-86F3-0523CADE34D4}" destId="{DAD5E831-9149-42FC-8E59-66EA41835ACA}" srcOrd="2" destOrd="0" presId="urn:microsoft.com/office/officeart/2005/8/layout/orgChart1"/>
    <dgm:cxn modelId="{82726904-6348-47A6-BF8C-E84846ADF447}" type="presParOf" srcId="{EC823CCF-C1E1-4CA6-9F5D-6170E550B75D}" destId="{8ADB49E7-D7DA-4A35-8444-3BA301292AA9}" srcOrd="2" destOrd="0" presId="urn:microsoft.com/office/officeart/2005/8/layout/orgChar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56D57-614A-4B0A-AF95-13D9272D598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9781AA0B-07F1-450C-9092-0F05DC980802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Расходы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 всего-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392,5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.</a:t>
          </a:r>
        </a:p>
      </dgm:t>
    </dgm:pt>
    <dgm:pt modelId="{6CEAB91E-B2B6-412A-956C-B053ACBF14D1}" type="parTrans" cxnId="{4A4705A1-5F47-4161-9517-8B7940E57535}">
      <dgm:prSet/>
      <dgm:spPr/>
      <dgm:t>
        <a:bodyPr/>
        <a:lstStyle/>
        <a:p>
          <a:endParaRPr lang="ru-RU"/>
        </a:p>
      </dgm:t>
    </dgm:pt>
    <dgm:pt modelId="{4ED2E731-6B2F-49DD-8B0C-60E1FC705750}" type="sibTrans" cxnId="{4A4705A1-5F47-4161-9517-8B7940E57535}">
      <dgm:prSet/>
      <dgm:spPr/>
      <dgm:t>
        <a:bodyPr/>
        <a:lstStyle/>
        <a:p>
          <a:endParaRPr lang="ru-RU"/>
        </a:p>
      </dgm:t>
    </dgm:pt>
    <dgm:pt modelId="{1A45B158-5EAA-4F68-BB83-65AEE7AA9A7D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сфера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323,5 млн.руб.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(82,4 %)</a:t>
          </a:r>
        </a:p>
      </dgm:t>
    </dgm:pt>
    <dgm:pt modelId="{928A3630-D9CA-4018-A57A-A745895540A7}" type="parTrans" cxnId="{462002CE-7993-4E30-A9C8-17B9E49DAF06}">
      <dgm:prSet/>
      <dgm:spPr/>
      <dgm:t>
        <a:bodyPr/>
        <a:lstStyle/>
        <a:p>
          <a:endParaRPr lang="ru-RU"/>
        </a:p>
      </dgm:t>
    </dgm:pt>
    <dgm:pt modelId="{16D38468-6FA7-4772-A05B-E8F81B8E97EB}" type="sibTrans" cxnId="{462002CE-7993-4E30-A9C8-17B9E49DAF06}">
      <dgm:prSet/>
      <dgm:spPr/>
      <dgm:t>
        <a:bodyPr/>
        <a:lstStyle/>
        <a:p>
          <a:endParaRPr lang="ru-RU"/>
        </a:p>
      </dgm:t>
    </dgm:pt>
    <dgm:pt modelId="{99858F69-B2B2-4020-B2A8-F9E9056B4A5B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образование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235,1 млн.руб.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(72,7%)</a:t>
          </a:r>
        </a:p>
      </dgm:t>
    </dgm:pt>
    <dgm:pt modelId="{CBB56941-6141-41EB-8788-4D85C951E8B0}" type="parTrans" cxnId="{29392F7C-7CDA-43C8-AC1A-EB059C404DE8}">
      <dgm:prSet/>
      <dgm:spPr/>
      <dgm:t>
        <a:bodyPr/>
        <a:lstStyle/>
        <a:p>
          <a:endParaRPr lang="ru-RU"/>
        </a:p>
      </dgm:t>
    </dgm:pt>
    <dgm:pt modelId="{63EAF43C-142A-413A-AF59-6B986CB2A68B}" type="sibTrans" cxnId="{29392F7C-7CDA-43C8-AC1A-EB059C404DE8}">
      <dgm:prSet/>
      <dgm:spPr/>
      <dgm:t>
        <a:bodyPr/>
        <a:lstStyle/>
        <a:p>
          <a:endParaRPr lang="ru-RU"/>
        </a:p>
      </dgm:t>
    </dgm:pt>
    <dgm:pt modelId="{5CD7AE60-6844-4A26-992E-6568D4C08F7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культура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26,5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(8,2 %)</a:t>
          </a:r>
        </a:p>
      </dgm:t>
    </dgm:pt>
    <dgm:pt modelId="{0C3F7D2C-D3FE-4CFB-BD4B-6EC1AD50DBB0}" type="parTrans" cxnId="{D6DBDA91-CE6C-4537-8EA4-6E7B3628AA19}">
      <dgm:prSet/>
      <dgm:spPr/>
      <dgm:t>
        <a:bodyPr/>
        <a:lstStyle/>
        <a:p>
          <a:endParaRPr lang="ru-RU"/>
        </a:p>
      </dgm:t>
    </dgm:pt>
    <dgm:pt modelId="{643FEB19-7A69-46C6-9DD7-83B7105A88AA}" type="sibTrans" cxnId="{D6DBDA91-CE6C-4537-8EA4-6E7B3628AA19}">
      <dgm:prSet/>
      <dgm:spPr/>
      <dgm:t>
        <a:bodyPr/>
        <a:lstStyle/>
        <a:p>
          <a:endParaRPr lang="ru-RU"/>
        </a:p>
      </dgm:t>
    </dgm:pt>
    <dgm:pt modelId="{BEAA6456-1B37-47CA-9D51-5280CC9F2EFC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социальная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политика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61,9 млн.руб</a:t>
          </a: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.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Georgia" pitchFamily="18" charset="0"/>
            </a:rPr>
            <a:t>(19,1%)</a:t>
          </a:r>
        </a:p>
      </dgm:t>
    </dgm:pt>
    <dgm:pt modelId="{73B6A418-6CC3-429D-833A-BCD57188AE2C}" type="parTrans" cxnId="{88E63E2E-BE5F-42E7-BDAC-A7AA7BC8C492}">
      <dgm:prSet/>
      <dgm:spPr/>
      <dgm:t>
        <a:bodyPr/>
        <a:lstStyle/>
        <a:p>
          <a:endParaRPr lang="ru-RU"/>
        </a:p>
      </dgm:t>
    </dgm:pt>
    <dgm:pt modelId="{5EF8C129-F67B-4EAE-A7DE-4543F49E425C}" type="sibTrans" cxnId="{88E63E2E-BE5F-42E7-BDAC-A7AA7BC8C492}">
      <dgm:prSet/>
      <dgm:spPr/>
      <dgm:t>
        <a:bodyPr/>
        <a:lstStyle/>
        <a:p>
          <a:endParaRPr lang="ru-RU"/>
        </a:p>
      </dgm:t>
    </dgm:pt>
    <dgm:pt modelId="{0ACE7330-ED5E-4879-B1CA-58EF9F8DD4D5}" type="pres">
      <dgm:prSet presAssocID="{30156D57-614A-4B0A-AF95-13D9272D598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7AFD8A-A21B-4788-98B7-274E48E57116}" type="pres">
      <dgm:prSet presAssocID="{9781AA0B-07F1-450C-9092-0F05DC980802}" presName="hierRoot1" presStyleCnt="0">
        <dgm:presLayoutVars>
          <dgm:hierBranch/>
        </dgm:presLayoutVars>
      </dgm:prSet>
      <dgm:spPr/>
    </dgm:pt>
    <dgm:pt modelId="{6EB81E99-CABE-46D9-B696-4FED1753F90F}" type="pres">
      <dgm:prSet presAssocID="{9781AA0B-07F1-450C-9092-0F05DC980802}" presName="rootComposite1" presStyleCnt="0"/>
      <dgm:spPr/>
    </dgm:pt>
    <dgm:pt modelId="{DC48AA8C-D874-41C9-A7C9-D13CFA23BA2F}" type="pres">
      <dgm:prSet presAssocID="{9781AA0B-07F1-450C-9092-0F05DC98080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FD675C-1321-41E1-B15E-A3DADA747EA1}" type="pres">
      <dgm:prSet presAssocID="{9781AA0B-07F1-450C-9092-0F05DC98080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1408706-B55F-43D3-87B5-463F9E9C0C87}" type="pres">
      <dgm:prSet presAssocID="{9781AA0B-07F1-450C-9092-0F05DC980802}" presName="hierChild2" presStyleCnt="0"/>
      <dgm:spPr/>
    </dgm:pt>
    <dgm:pt modelId="{880341A4-8520-49F0-B93D-CAB2FC1C24FD}" type="pres">
      <dgm:prSet presAssocID="{928A3630-D9CA-4018-A57A-A745895540A7}" presName="Name35" presStyleLbl="parChTrans1D2" presStyleIdx="0" presStyleCnt="1"/>
      <dgm:spPr/>
      <dgm:t>
        <a:bodyPr/>
        <a:lstStyle/>
        <a:p>
          <a:endParaRPr lang="ru-RU"/>
        </a:p>
      </dgm:t>
    </dgm:pt>
    <dgm:pt modelId="{FB8C7077-72CE-483F-B968-44664592FAF9}" type="pres">
      <dgm:prSet presAssocID="{1A45B158-5EAA-4F68-BB83-65AEE7AA9A7D}" presName="hierRoot2" presStyleCnt="0">
        <dgm:presLayoutVars>
          <dgm:hierBranch/>
        </dgm:presLayoutVars>
      </dgm:prSet>
      <dgm:spPr/>
    </dgm:pt>
    <dgm:pt modelId="{F895EEA7-F996-4218-9A17-FF5970833542}" type="pres">
      <dgm:prSet presAssocID="{1A45B158-5EAA-4F68-BB83-65AEE7AA9A7D}" presName="rootComposite" presStyleCnt="0"/>
      <dgm:spPr/>
    </dgm:pt>
    <dgm:pt modelId="{6BD53263-F3A2-4CC4-BC05-6265338C17AF}" type="pres">
      <dgm:prSet presAssocID="{1A45B158-5EAA-4F68-BB83-65AEE7AA9A7D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33F1AB-D3AE-4939-A938-442D291AC5AC}" type="pres">
      <dgm:prSet presAssocID="{1A45B158-5EAA-4F68-BB83-65AEE7AA9A7D}" presName="rootConnector" presStyleLbl="node2" presStyleIdx="0" presStyleCnt="1"/>
      <dgm:spPr/>
      <dgm:t>
        <a:bodyPr/>
        <a:lstStyle/>
        <a:p>
          <a:endParaRPr lang="ru-RU"/>
        </a:p>
      </dgm:t>
    </dgm:pt>
    <dgm:pt modelId="{0737CA11-4F7B-4D16-AF60-25F6084D32FD}" type="pres">
      <dgm:prSet presAssocID="{1A45B158-5EAA-4F68-BB83-65AEE7AA9A7D}" presName="hierChild4" presStyleCnt="0"/>
      <dgm:spPr/>
    </dgm:pt>
    <dgm:pt modelId="{B9B79120-70ED-41B1-86D1-50FA991FC4BC}" type="pres">
      <dgm:prSet presAssocID="{CBB56941-6141-41EB-8788-4D85C951E8B0}" presName="Name35" presStyleLbl="parChTrans1D3" presStyleIdx="0" presStyleCnt="3"/>
      <dgm:spPr/>
      <dgm:t>
        <a:bodyPr/>
        <a:lstStyle/>
        <a:p>
          <a:endParaRPr lang="ru-RU"/>
        </a:p>
      </dgm:t>
    </dgm:pt>
    <dgm:pt modelId="{C717D842-F66C-46ED-A3FD-DF8FD21E7ACD}" type="pres">
      <dgm:prSet presAssocID="{99858F69-B2B2-4020-B2A8-F9E9056B4A5B}" presName="hierRoot2" presStyleCnt="0">
        <dgm:presLayoutVars>
          <dgm:hierBranch val="r"/>
        </dgm:presLayoutVars>
      </dgm:prSet>
      <dgm:spPr/>
    </dgm:pt>
    <dgm:pt modelId="{74FFCE5A-539E-462A-88AC-DE4C0C85BFD8}" type="pres">
      <dgm:prSet presAssocID="{99858F69-B2B2-4020-B2A8-F9E9056B4A5B}" presName="rootComposite" presStyleCnt="0"/>
      <dgm:spPr/>
    </dgm:pt>
    <dgm:pt modelId="{8F45B014-1BE4-45A9-A969-1F9D0E95367C}" type="pres">
      <dgm:prSet presAssocID="{99858F69-B2B2-4020-B2A8-F9E9056B4A5B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7A25A0-C0AE-4908-A2FB-FA5E8E83DAE4}" type="pres">
      <dgm:prSet presAssocID="{99858F69-B2B2-4020-B2A8-F9E9056B4A5B}" presName="rootConnector" presStyleLbl="node3" presStyleIdx="0" presStyleCnt="3"/>
      <dgm:spPr/>
      <dgm:t>
        <a:bodyPr/>
        <a:lstStyle/>
        <a:p>
          <a:endParaRPr lang="ru-RU"/>
        </a:p>
      </dgm:t>
    </dgm:pt>
    <dgm:pt modelId="{4DFEB6BD-B59C-4B2E-B996-4736F18A9270}" type="pres">
      <dgm:prSet presAssocID="{99858F69-B2B2-4020-B2A8-F9E9056B4A5B}" presName="hierChild4" presStyleCnt="0"/>
      <dgm:spPr/>
    </dgm:pt>
    <dgm:pt modelId="{40AA9FE8-4C8B-42A3-A41A-A191313D5C65}" type="pres">
      <dgm:prSet presAssocID="{99858F69-B2B2-4020-B2A8-F9E9056B4A5B}" presName="hierChild5" presStyleCnt="0"/>
      <dgm:spPr/>
    </dgm:pt>
    <dgm:pt modelId="{51F93D4A-432B-49CA-993E-642E795867D6}" type="pres">
      <dgm:prSet presAssocID="{0C3F7D2C-D3FE-4CFB-BD4B-6EC1AD50DBB0}" presName="Name35" presStyleLbl="parChTrans1D3" presStyleIdx="1" presStyleCnt="3"/>
      <dgm:spPr/>
      <dgm:t>
        <a:bodyPr/>
        <a:lstStyle/>
        <a:p>
          <a:endParaRPr lang="ru-RU"/>
        </a:p>
      </dgm:t>
    </dgm:pt>
    <dgm:pt modelId="{7F88276C-F929-4A04-B71B-A491F8966508}" type="pres">
      <dgm:prSet presAssocID="{5CD7AE60-6844-4A26-992E-6568D4C08F71}" presName="hierRoot2" presStyleCnt="0">
        <dgm:presLayoutVars>
          <dgm:hierBranch val="r"/>
        </dgm:presLayoutVars>
      </dgm:prSet>
      <dgm:spPr/>
    </dgm:pt>
    <dgm:pt modelId="{D027B890-9601-4BC2-AEFE-CD114F7D90E3}" type="pres">
      <dgm:prSet presAssocID="{5CD7AE60-6844-4A26-992E-6568D4C08F71}" presName="rootComposite" presStyleCnt="0"/>
      <dgm:spPr/>
    </dgm:pt>
    <dgm:pt modelId="{424A4EB9-A01D-451D-9A55-B07380C3EBA5}" type="pres">
      <dgm:prSet presAssocID="{5CD7AE60-6844-4A26-992E-6568D4C08F71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7AEAD9-74CD-4AE0-B501-90B027C9B409}" type="pres">
      <dgm:prSet presAssocID="{5CD7AE60-6844-4A26-992E-6568D4C08F71}" presName="rootConnector" presStyleLbl="node3" presStyleIdx="1" presStyleCnt="3"/>
      <dgm:spPr/>
      <dgm:t>
        <a:bodyPr/>
        <a:lstStyle/>
        <a:p>
          <a:endParaRPr lang="ru-RU"/>
        </a:p>
      </dgm:t>
    </dgm:pt>
    <dgm:pt modelId="{4952759D-C2FE-4445-B3FE-68C3251FD982}" type="pres">
      <dgm:prSet presAssocID="{5CD7AE60-6844-4A26-992E-6568D4C08F71}" presName="hierChild4" presStyleCnt="0"/>
      <dgm:spPr/>
    </dgm:pt>
    <dgm:pt modelId="{72B8DB20-2210-498E-A0D3-4E6A447A931E}" type="pres">
      <dgm:prSet presAssocID="{5CD7AE60-6844-4A26-992E-6568D4C08F71}" presName="hierChild5" presStyleCnt="0"/>
      <dgm:spPr/>
    </dgm:pt>
    <dgm:pt modelId="{BF56A199-BD15-43A5-BCED-83061971696A}" type="pres">
      <dgm:prSet presAssocID="{73B6A418-6CC3-429D-833A-BCD57188AE2C}" presName="Name35" presStyleLbl="parChTrans1D3" presStyleIdx="2" presStyleCnt="3"/>
      <dgm:spPr/>
      <dgm:t>
        <a:bodyPr/>
        <a:lstStyle/>
        <a:p>
          <a:endParaRPr lang="ru-RU"/>
        </a:p>
      </dgm:t>
    </dgm:pt>
    <dgm:pt modelId="{2A4DBB83-75B4-4A4D-9E7F-678B3003A415}" type="pres">
      <dgm:prSet presAssocID="{BEAA6456-1B37-47CA-9D51-5280CC9F2EFC}" presName="hierRoot2" presStyleCnt="0">
        <dgm:presLayoutVars>
          <dgm:hierBranch val="r"/>
        </dgm:presLayoutVars>
      </dgm:prSet>
      <dgm:spPr/>
    </dgm:pt>
    <dgm:pt modelId="{49B9F280-D101-4037-A201-6945EAB33035}" type="pres">
      <dgm:prSet presAssocID="{BEAA6456-1B37-47CA-9D51-5280CC9F2EFC}" presName="rootComposite" presStyleCnt="0"/>
      <dgm:spPr/>
    </dgm:pt>
    <dgm:pt modelId="{43C65DB9-9ECC-4E80-AC2B-28613E4278C7}" type="pres">
      <dgm:prSet presAssocID="{BEAA6456-1B37-47CA-9D51-5280CC9F2EF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4EFC13-0BFD-4BB2-B65F-72BBD7BC618B}" type="pres">
      <dgm:prSet presAssocID="{BEAA6456-1B37-47CA-9D51-5280CC9F2EFC}" presName="rootConnector" presStyleLbl="node3" presStyleIdx="2" presStyleCnt="3"/>
      <dgm:spPr/>
      <dgm:t>
        <a:bodyPr/>
        <a:lstStyle/>
        <a:p>
          <a:endParaRPr lang="ru-RU"/>
        </a:p>
      </dgm:t>
    </dgm:pt>
    <dgm:pt modelId="{4A506424-8F54-4FD1-8D7D-9FD8A965B6E9}" type="pres">
      <dgm:prSet presAssocID="{BEAA6456-1B37-47CA-9D51-5280CC9F2EFC}" presName="hierChild4" presStyleCnt="0"/>
      <dgm:spPr/>
    </dgm:pt>
    <dgm:pt modelId="{D2BC1DB6-8461-45AD-80A5-D7335D73747E}" type="pres">
      <dgm:prSet presAssocID="{BEAA6456-1B37-47CA-9D51-5280CC9F2EFC}" presName="hierChild5" presStyleCnt="0"/>
      <dgm:spPr/>
    </dgm:pt>
    <dgm:pt modelId="{5518EA85-A787-4C6C-9664-276D80E980C5}" type="pres">
      <dgm:prSet presAssocID="{1A45B158-5EAA-4F68-BB83-65AEE7AA9A7D}" presName="hierChild5" presStyleCnt="0"/>
      <dgm:spPr/>
    </dgm:pt>
    <dgm:pt modelId="{3541241F-DB06-4E95-83A2-9B70D6736EF8}" type="pres">
      <dgm:prSet presAssocID="{9781AA0B-07F1-450C-9092-0F05DC980802}" presName="hierChild3" presStyleCnt="0"/>
      <dgm:spPr/>
    </dgm:pt>
  </dgm:ptLst>
  <dgm:cxnLst>
    <dgm:cxn modelId="{01AF8186-B304-401D-AA52-A545989DFF7E}" type="presOf" srcId="{5CD7AE60-6844-4A26-992E-6568D4C08F71}" destId="{ED7AEAD9-74CD-4AE0-B501-90B027C9B409}" srcOrd="1" destOrd="0" presId="urn:microsoft.com/office/officeart/2005/8/layout/orgChart1"/>
    <dgm:cxn modelId="{D6DBDA91-CE6C-4537-8EA4-6E7B3628AA19}" srcId="{1A45B158-5EAA-4F68-BB83-65AEE7AA9A7D}" destId="{5CD7AE60-6844-4A26-992E-6568D4C08F71}" srcOrd="1" destOrd="0" parTransId="{0C3F7D2C-D3FE-4CFB-BD4B-6EC1AD50DBB0}" sibTransId="{643FEB19-7A69-46C6-9DD7-83B7105A88AA}"/>
    <dgm:cxn modelId="{24DEB897-E966-40A6-A5F2-74DFC941B1AD}" type="presOf" srcId="{9781AA0B-07F1-450C-9092-0F05DC980802}" destId="{DC48AA8C-D874-41C9-A7C9-D13CFA23BA2F}" srcOrd="0" destOrd="0" presId="urn:microsoft.com/office/officeart/2005/8/layout/orgChart1"/>
    <dgm:cxn modelId="{08713E95-95CF-4AB0-A0F3-70FA355FFF0D}" type="presOf" srcId="{BEAA6456-1B37-47CA-9D51-5280CC9F2EFC}" destId="{D54EFC13-0BFD-4BB2-B65F-72BBD7BC618B}" srcOrd="1" destOrd="0" presId="urn:microsoft.com/office/officeart/2005/8/layout/orgChart1"/>
    <dgm:cxn modelId="{8B6DDB2B-1FD2-450B-8959-26AAFB624329}" type="presOf" srcId="{1A45B158-5EAA-4F68-BB83-65AEE7AA9A7D}" destId="{1033F1AB-D3AE-4939-A938-442D291AC5AC}" srcOrd="1" destOrd="0" presId="urn:microsoft.com/office/officeart/2005/8/layout/orgChart1"/>
    <dgm:cxn modelId="{BBA22266-20C2-4A62-AC4C-B8F727F8BF98}" type="presOf" srcId="{99858F69-B2B2-4020-B2A8-F9E9056B4A5B}" destId="{8F45B014-1BE4-45A9-A969-1F9D0E95367C}" srcOrd="0" destOrd="0" presId="urn:microsoft.com/office/officeart/2005/8/layout/orgChart1"/>
    <dgm:cxn modelId="{7D4B3B35-70DB-40AE-B992-229A5117B7CA}" type="presOf" srcId="{30156D57-614A-4B0A-AF95-13D9272D598D}" destId="{0ACE7330-ED5E-4879-B1CA-58EF9F8DD4D5}" srcOrd="0" destOrd="0" presId="urn:microsoft.com/office/officeart/2005/8/layout/orgChart1"/>
    <dgm:cxn modelId="{C7AB88B6-D581-47C5-8791-B89A76CAC3DF}" type="presOf" srcId="{928A3630-D9CA-4018-A57A-A745895540A7}" destId="{880341A4-8520-49F0-B93D-CAB2FC1C24FD}" srcOrd="0" destOrd="0" presId="urn:microsoft.com/office/officeart/2005/8/layout/orgChart1"/>
    <dgm:cxn modelId="{4224043C-EAEB-4CA7-85FA-BE8B432E5499}" type="presOf" srcId="{CBB56941-6141-41EB-8788-4D85C951E8B0}" destId="{B9B79120-70ED-41B1-86D1-50FA991FC4BC}" srcOrd="0" destOrd="0" presId="urn:microsoft.com/office/officeart/2005/8/layout/orgChart1"/>
    <dgm:cxn modelId="{6EBE07A7-21A4-4D60-A708-729437ED4E31}" type="presOf" srcId="{9781AA0B-07F1-450C-9092-0F05DC980802}" destId="{D0FD675C-1321-41E1-B15E-A3DADA747EA1}" srcOrd="1" destOrd="0" presId="urn:microsoft.com/office/officeart/2005/8/layout/orgChart1"/>
    <dgm:cxn modelId="{8C24AE1F-AC8A-4AC1-A9FC-9F7A59996985}" type="presOf" srcId="{5CD7AE60-6844-4A26-992E-6568D4C08F71}" destId="{424A4EB9-A01D-451D-9A55-B07380C3EBA5}" srcOrd="0" destOrd="0" presId="urn:microsoft.com/office/officeart/2005/8/layout/orgChart1"/>
    <dgm:cxn modelId="{462002CE-7993-4E30-A9C8-17B9E49DAF06}" srcId="{9781AA0B-07F1-450C-9092-0F05DC980802}" destId="{1A45B158-5EAA-4F68-BB83-65AEE7AA9A7D}" srcOrd="0" destOrd="0" parTransId="{928A3630-D9CA-4018-A57A-A745895540A7}" sibTransId="{16D38468-6FA7-4772-A05B-E8F81B8E97EB}"/>
    <dgm:cxn modelId="{EDAB1BD3-D216-4B14-977F-B7B19837AA6C}" type="presOf" srcId="{1A45B158-5EAA-4F68-BB83-65AEE7AA9A7D}" destId="{6BD53263-F3A2-4CC4-BC05-6265338C17AF}" srcOrd="0" destOrd="0" presId="urn:microsoft.com/office/officeart/2005/8/layout/orgChart1"/>
    <dgm:cxn modelId="{4A4705A1-5F47-4161-9517-8B7940E57535}" srcId="{30156D57-614A-4B0A-AF95-13D9272D598D}" destId="{9781AA0B-07F1-450C-9092-0F05DC980802}" srcOrd="0" destOrd="0" parTransId="{6CEAB91E-B2B6-412A-956C-B053ACBF14D1}" sibTransId="{4ED2E731-6B2F-49DD-8B0C-60E1FC705750}"/>
    <dgm:cxn modelId="{3E086343-0305-484F-AC18-F8E26486658B}" type="presOf" srcId="{BEAA6456-1B37-47CA-9D51-5280CC9F2EFC}" destId="{43C65DB9-9ECC-4E80-AC2B-28613E4278C7}" srcOrd="0" destOrd="0" presId="urn:microsoft.com/office/officeart/2005/8/layout/orgChart1"/>
    <dgm:cxn modelId="{DB6A1D4F-792C-40E6-95D1-9F5090011FDA}" type="presOf" srcId="{99858F69-B2B2-4020-B2A8-F9E9056B4A5B}" destId="{A17A25A0-C0AE-4908-A2FB-FA5E8E83DAE4}" srcOrd="1" destOrd="0" presId="urn:microsoft.com/office/officeart/2005/8/layout/orgChart1"/>
    <dgm:cxn modelId="{84E4F08A-2DDD-4CFC-9594-0CDD683FFB05}" type="presOf" srcId="{73B6A418-6CC3-429D-833A-BCD57188AE2C}" destId="{BF56A199-BD15-43A5-BCED-83061971696A}" srcOrd="0" destOrd="0" presId="urn:microsoft.com/office/officeart/2005/8/layout/orgChart1"/>
    <dgm:cxn modelId="{3C24B1F3-D494-41BF-8E5C-19D8765292E1}" type="presOf" srcId="{0C3F7D2C-D3FE-4CFB-BD4B-6EC1AD50DBB0}" destId="{51F93D4A-432B-49CA-993E-642E795867D6}" srcOrd="0" destOrd="0" presId="urn:microsoft.com/office/officeart/2005/8/layout/orgChart1"/>
    <dgm:cxn modelId="{88E63E2E-BE5F-42E7-BDAC-A7AA7BC8C492}" srcId="{1A45B158-5EAA-4F68-BB83-65AEE7AA9A7D}" destId="{BEAA6456-1B37-47CA-9D51-5280CC9F2EFC}" srcOrd="2" destOrd="0" parTransId="{73B6A418-6CC3-429D-833A-BCD57188AE2C}" sibTransId="{5EF8C129-F67B-4EAE-A7DE-4543F49E425C}"/>
    <dgm:cxn modelId="{29392F7C-7CDA-43C8-AC1A-EB059C404DE8}" srcId="{1A45B158-5EAA-4F68-BB83-65AEE7AA9A7D}" destId="{99858F69-B2B2-4020-B2A8-F9E9056B4A5B}" srcOrd="0" destOrd="0" parTransId="{CBB56941-6141-41EB-8788-4D85C951E8B0}" sibTransId="{63EAF43C-142A-413A-AF59-6B986CB2A68B}"/>
    <dgm:cxn modelId="{4B4321F9-90E2-4687-A92C-B8A27AC9B959}" type="presParOf" srcId="{0ACE7330-ED5E-4879-B1CA-58EF9F8DD4D5}" destId="{0E7AFD8A-A21B-4788-98B7-274E48E57116}" srcOrd="0" destOrd="0" presId="urn:microsoft.com/office/officeart/2005/8/layout/orgChart1"/>
    <dgm:cxn modelId="{E893B0B2-30D4-437C-A4A1-3E128B2D985D}" type="presParOf" srcId="{0E7AFD8A-A21B-4788-98B7-274E48E57116}" destId="{6EB81E99-CABE-46D9-B696-4FED1753F90F}" srcOrd="0" destOrd="0" presId="urn:microsoft.com/office/officeart/2005/8/layout/orgChart1"/>
    <dgm:cxn modelId="{8528BAF2-32AB-4739-9A36-A320A802C64C}" type="presParOf" srcId="{6EB81E99-CABE-46D9-B696-4FED1753F90F}" destId="{DC48AA8C-D874-41C9-A7C9-D13CFA23BA2F}" srcOrd="0" destOrd="0" presId="urn:microsoft.com/office/officeart/2005/8/layout/orgChart1"/>
    <dgm:cxn modelId="{5C18D907-CACF-43B4-BEA0-50E4BC287018}" type="presParOf" srcId="{6EB81E99-CABE-46D9-B696-4FED1753F90F}" destId="{D0FD675C-1321-41E1-B15E-A3DADA747EA1}" srcOrd="1" destOrd="0" presId="urn:microsoft.com/office/officeart/2005/8/layout/orgChart1"/>
    <dgm:cxn modelId="{87DE774E-165B-4921-A7B7-11105C760125}" type="presParOf" srcId="{0E7AFD8A-A21B-4788-98B7-274E48E57116}" destId="{D1408706-B55F-43D3-87B5-463F9E9C0C87}" srcOrd="1" destOrd="0" presId="urn:microsoft.com/office/officeart/2005/8/layout/orgChart1"/>
    <dgm:cxn modelId="{197CBE6A-094D-4CA4-B585-F1F9ED073CF5}" type="presParOf" srcId="{D1408706-B55F-43D3-87B5-463F9E9C0C87}" destId="{880341A4-8520-49F0-B93D-CAB2FC1C24FD}" srcOrd="0" destOrd="0" presId="urn:microsoft.com/office/officeart/2005/8/layout/orgChart1"/>
    <dgm:cxn modelId="{D602AA49-A1F7-40D5-A948-6345053F72B1}" type="presParOf" srcId="{D1408706-B55F-43D3-87B5-463F9E9C0C87}" destId="{FB8C7077-72CE-483F-B968-44664592FAF9}" srcOrd="1" destOrd="0" presId="urn:microsoft.com/office/officeart/2005/8/layout/orgChart1"/>
    <dgm:cxn modelId="{3ECF412D-6FCF-4F24-ADE8-09768F4A81CC}" type="presParOf" srcId="{FB8C7077-72CE-483F-B968-44664592FAF9}" destId="{F895EEA7-F996-4218-9A17-FF5970833542}" srcOrd="0" destOrd="0" presId="urn:microsoft.com/office/officeart/2005/8/layout/orgChart1"/>
    <dgm:cxn modelId="{B7CBD1A1-5B18-4BE8-B759-9F842E6DD9F8}" type="presParOf" srcId="{F895EEA7-F996-4218-9A17-FF5970833542}" destId="{6BD53263-F3A2-4CC4-BC05-6265338C17AF}" srcOrd="0" destOrd="0" presId="urn:microsoft.com/office/officeart/2005/8/layout/orgChart1"/>
    <dgm:cxn modelId="{C587A91D-AC0B-4B3D-BED7-8276B44FFE5F}" type="presParOf" srcId="{F895EEA7-F996-4218-9A17-FF5970833542}" destId="{1033F1AB-D3AE-4939-A938-442D291AC5AC}" srcOrd="1" destOrd="0" presId="urn:microsoft.com/office/officeart/2005/8/layout/orgChart1"/>
    <dgm:cxn modelId="{7D070889-2138-4938-8884-05D8CD05CD1E}" type="presParOf" srcId="{FB8C7077-72CE-483F-B968-44664592FAF9}" destId="{0737CA11-4F7B-4D16-AF60-25F6084D32FD}" srcOrd="1" destOrd="0" presId="urn:microsoft.com/office/officeart/2005/8/layout/orgChart1"/>
    <dgm:cxn modelId="{8B400AD6-213F-45D5-88DD-1C19AF8E09E1}" type="presParOf" srcId="{0737CA11-4F7B-4D16-AF60-25F6084D32FD}" destId="{B9B79120-70ED-41B1-86D1-50FA991FC4BC}" srcOrd="0" destOrd="0" presId="urn:microsoft.com/office/officeart/2005/8/layout/orgChart1"/>
    <dgm:cxn modelId="{7D8ED894-577A-4B3F-8C69-044982A1EF39}" type="presParOf" srcId="{0737CA11-4F7B-4D16-AF60-25F6084D32FD}" destId="{C717D842-F66C-46ED-A3FD-DF8FD21E7ACD}" srcOrd="1" destOrd="0" presId="urn:microsoft.com/office/officeart/2005/8/layout/orgChart1"/>
    <dgm:cxn modelId="{057C1BA7-FEA6-4353-9003-4413A5FF831A}" type="presParOf" srcId="{C717D842-F66C-46ED-A3FD-DF8FD21E7ACD}" destId="{74FFCE5A-539E-462A-88AC-DE4C0C85BFD8}" srcOrd="0" destOrd="0" presId="urn:microsoft.com/office/officeart/2005/8/layout/orgChart1"/>
    <dgm:cxn modelId="{34A7F4C5-182F-4578-B7F1-577AFF8DD1BA}" type="presParOf" srcId="{74FFCE5A-539E-462A-88AC-DE4C0C85BFD8}" destId="{8F45B014-1BE4-45A9-A969-1F9D0E95367C}" srcOrd="0" destOrd="0" presId="urn:microsoft.com/office/officeart/2005/8/layout/orgChart1"/>
    <dgm:cxn modelId="{3197457E-0A2B-4049-A2B1-DDCBFA284495}" type="presParOf" srcId="{74FFCE5A-539E-462A-88AC-DE4C0C85BFD8}" destId="{A17A25A0-C0AE-4908-A2FB-FA5E8E83DAE4}" srcOrd="1" destOrd="0" presId="urn:microsoft.com/office/officeart/2005/8/layout/orgChart1"/>
    <dgm:cxn modelId="{F390A8C7-CF73-4111-837E-3561AFEF155B}" type="presParOf" srcId="{C717D842-F66C-46ED-A3FD-DF8FD21E7ACD}" destId="{4DFEB6BD-B59C-4B2E-B996-4736F18A9270}" srcOrd="1" destOrd="0" presId="urn:microsoft.com/office/officeart/2005/8/layout/orgChart1"/>
    <dgm:cxn modelId="{64258D31-DE5E-484C-9579-DF0338C1B26E}" type="presParOf" srcId="{C717D842-F66C-46ED-A3FD-DF8FD21E7ACD}" destId="{40AA9FE8-4C8B-42A3-A41A-A191313D5C65}" srcOrd="2" destOrd="0" presId="urn:microsoft.com/office/officeart/2005/8/layout/orgChart1"/>
    <dgm:cxn modelId="{AC392C69-E107-427B-8779-FCFC61A587EB}" type="presParOf" srcId="{0737CA11-4F7B-4D16-AF60-25F6084D32FD}" destId="{51F93D4A-432B-49CA-993E-642E795867D6}" srcOrd="2" destOrd="0" presId="urn:microsoft.com/office/officeart/2005/8/layout/orgChart1"/>
    <dgm:cxn modelId="{13B2C308-D4A1-4B4E-A9FD-5EB3ACFD0C0F}" type="presParOf" srcId="{0737CA11-4F7B-4D16-AF60-25F6084D32FD}" destId="{7F88276C-F929-4A04-B71B-A491F8966508}" srcOrd="3" destOrd="0" presId="urn:microsoft.com/office/officeart/2005/8/layout/orgChart1"/>
    <dgm:cxn modelId="{227009F4-77DF-4A54-AAFC-B643673FD74B}" type="presParOf" srcId="{7F88276C-F929-4A04-B71B-A491F8966508}" destId="{D027B890-9601-4BC2-AEFE-CD114F7D90E3}" srcOrd="0" destOrd="0" presId="urn:microsoft.com/office/officeart/2005/8/layout/orgChart1"/>
    <dgm:cxn modelId="{A75150B6-A83A-4E91-A3A5-B58ED34FD557}" type="presParOf" srcId="{D027B890-9601-4BC2-AEFE-CD114F7D90E3}" destId="{424A4EB9-A01D-451D-9A55-B07380C3EBA5}" srcOrd="0" destOrd="0" presId="urn:microsoft.com/office/officeart/2005/8/layout/orgChart1"/>
    <dgm:cxn modelId="{F82F66B0-853C-4667-8DBA-4588E643AF48}" type="presParOf" srcId="{D027B890-9601-4BC2-AEFE-CD114F7D90E3}" destId="{ED7AEAD9-74CD-4AE0-B501-90B027C9B409}" srcOrd="1" destOrd="0" presId="urn:microsoft.com/office/officeart/2005/8/layout/orgChart1"/>
    <dgm:cxn modelId="{BE00A891-DE94-4B35-9426-AE5E7F08EBCD}" type="presParOf" srcId="{7F88276C-F929-4A04-B71B-A491F8966508}" destId="{4952759D-C2FE-4445-B3FE-68C3251FD982}" srcOrd="1" destOrd="0" presId="urn:microsoft.com/office/officeart/2005/8/layout/orgChart1"/>
    <dgm:cxn modelId="{5D0E0D56-DEBD-41A1-BDDB-629EE327B7EF}" type="presParOf" srcId="{7F88276C-F929-4A04-B71B-A491F8966508}" destId="{72B8DB20-2210-498E-A0D3-4E6A447A931E}" srcOrd="2" destOrd="0" presId="urn:microsoft.com/office/officeart/2005/8/layout/orgChart1"/>
    <dgm:cxn modelId="{6BD3E98E-8C61-402C-971C-222AE5799832}" type="presParOf" srcId="{0737CA11-4F7B-4D16-AF60-25F6084D32FD}" destId="{BF56A199-BD15-43A5-BCED-83061971696A}" srcOrd="4" destOrd="0" presId="urn:microsoft.com/office/officeart/2005/8/layout/orgChart1"/>
    <dgm:cxn modelId="{7F77720D-030E-4EAF-89D9-D36299CE6D07}" type="presParOf" srcId="{0737CA11-4F7B-4D16-AF60-25F6084D32FD}" destId="{2A4DBB83-75B4-4A4D-9E7F-678B3003A415}" srcOrd="5" destOrd="0" presId="urn:microsoft.com/office/officeart/2005/8/layout/orgChart1"/>
    <dgm:cxn modelId="{D56FE842-923A-4318-BFC8-5CF0A9121801}" type="presParOf" srcId="{2A4DBB83-75B4-4A4D-9E7F-678B3003A415}" destId="{49B9F280-D101-4037-A201-6945EAB33035}" srcOrd="0" destOrd="0" presId="urn:microsoft.com/office/officeart/2005/8/layout/orgChart1"/>
    <dgm:cxn modelId="{A3499211-6EC7-4A7F-8078-83D6B7CDC5C0}" type="presParOf" srcId="{49B9F280-D101-4037-A201-6945EAB33035}" destId="{43C65DB9-9ECC-4E80-AC2B-28613E4278C7}" srcOrd="0" destOrd="0" presId="urn:microsoft.com/office/officeart/2005/8/layout/orgChart1"/>
    <dgm:cxn modelId="{86777F58-C48D-4872-A31C-5B33AFFB67A1}" type="presParOf" srcId="{49B9F280-D101-4037-A201-6945EAB33035}" destId="{D54EFC13-0BFD-4BB2-B65F-72BBD7BC618B}" srcOrd="1" destOrd="0" presId="urn:microsoft.com/office/officeart/2005/8/layout/orgChart1"/>
    <dgm:cxn modelId="{1DBA449A-C346-43D4-A1FF-7C2CA4420EEB}" type="presParOf" srcId="{2A4DBB83-75B4-4A4D-9E7F-678B3003A415}" destId="{4A506424-8F54-4FD1-8D7D-9FD8A965B6E9}" srcOrd="1" destOrd="0" presId="urn:microsoft.com/office/officeart/2005/8/layout/orgChart1"/>
    <dgm:cxn modelId="{1E16B7B4-4FCA-47B6-8500-BD15352A6332}" type="presParOf" srcId="{2A4DBB83-75B4-4A4D-9E7F-678B3003A415}" destId="{D2BC1DB6-8461-45AD-80A5-D7335D73747E}" srcOrd="2" destOrd="0" presId="urn:microsoft.com/office/officeart/2005/8/layout/orgChart1"/>
    <dgm:cxn modelId="{DFC59163-48D4-41F6-B3F0-F17939C2FFD3}" type="presParOf" srcId="{FB8C7077-72CE-483F-B968-44664592FAF9}" destId="{5518EA85-A787-4C6C-9664-276D80E980C5}" srcOrd="2" destOrd="0" presId="urn:microsoft.com/office/officeart/2005/8/layout/orgChart1"/>
    <dgm:cxn modelId="{E5B20D86-3A5A-4BA0-9460-37E124E4908A}" type="presParOf" srcId="{0E7AFD8A-A21B-4788-98B7-274E48E57116}" destId="{3541241F-DB06-4E95-83A2-9B70D6736EF8}" srcOrd="2" destOrd="0" presId="urn:microsoft.com/office/officeart/2005/8/layout/orgChar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1E646F-9F3F-44C0-A852-ABBB47FAFA1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CC7A67B9-934A-47E9-8D28-FAE3F7EEBDB0}">
      <dgm:prSet custT="1"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Georgia" pitchFamily="18" charset="0"/>
            </a:rPr>
            <a:t>Расходы – 235,1млн.рублей  -59,9%</a:t>
          </a:r>
        </a:p>
      </dgm:t>
    </dgm:pt>
    <dgm:pt modelId="{6665054A-9569-40EB-8BCC-D0636E29BD69}" type="parTrans" cxnId="{5413D18A-CA9A-4C7E-A3AB-D207FD631AE9}">
      <dgm:prSet/>
      <dgm:spPr/>
      <dgm:t>
        <a:bodyPr/>
        <a:lstStyle/>
        <a:p>
          <a:endParaRPr lang="ru-RU"/>
        </a:p>
      </dgm:t>
    </dgm:pt>
    <dgm:pt modelId="{F1D4EACE-61BE-4A22-89F0-CA3B1CC2F376}" type="sibTrans" cxnId="{5413D18A-CA9A-4C7E-A3AB-D207FD631AE9}">
      <dgm:prSet/>
      <dgm:spPr/>
      <dgm:t>
        <a:bodyPr/>
        <a:lstStyle/>
        <a:p>
          <a:endParaRPr lang="ru-RU"/>
        </a:p>
      </dgm:t>
    </dgm:pt>
    <dgm:pt modelId="{57DC57CC-8D3C-4488-9CAA-8C2C90E065D5}" type="pres">
      <dgm:prSet presAssocID="{091E646F-9F3F-44C0-A852-ABBB47FAFA1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B73B02-6864-4B8A-83AB-F2573BB10844}" type="pres">
      <dgm:prSet presAssocID="{CC7A67B9-934A-47E9-8D28-FAE3F7EEBDB0}" presName="hierRoot1" presStyleCnt="0">
        <dgm:presLayoutVars>
          <dgm:hierBranch/>
        </dgm:presLayoutVars>
      </dgm:prSet>
      <dgm:spPr/>
    </dgm:pt>
    <dgm:pt modelId="{B411976A-C25B-49E5-B21F-CDA91B058A39}" type="pres">
      <dgm:prSet presAssocID="{CC7A67B9-934A-47E9-8D28-FAE3F7EEBDB0}" presName="rootComposite1" presStyleCnt="0"/>
      <dgm:spPr/>
    </dgm:pt>
    <dgm:pt modelId="{92B2FDB2-1ECA-475C-9B51-E72FE7EA3503}" type="pres">
      <dgm:prSet presAssocID="{CC7A67B9-934A-47E9-8D28-FAE3F7EEBDB0}" presName="rootText1" presStyleLbl="node0" presStyleIdx="0" presStyleCnt="1" custScaleX="424160" custLinFactNeighborX="-27459" custLinFactNeighborY="61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9D364C2-2C6B-411F-9658-57955347AAB1}" type="pres">
      <dgm:prSet presAssocID="{CC7A67B9-934A-47E9-8D28-FAE3F7EEBDB0}" presName="rootConnector1" presStyleLbl="node1" presStyleIdx="0" presStyleCnt="0"/>
      <dgm:spPr/>
      <dgm:t>
        <a:bodyPr/>
        <a:lstStyle/>
        <a:p>
          <a:endParaRPr lang="ru-RU"/>
        </a:p>
      </dgm:t>
    </dgm:pt>
    <dgm:pt modelId="{2BB46D34-EB8E-4A7B-95AC-41C8D8417655}" type="pres">
      <dgm:prSet presAssocID="{CC7A67B9-934A-47E9-8D28-FAE3F7EEBDB0}" presName="hierChild2" presStyleCnt="0"/>
      <dgm:spPr/>
    </dgm:pt>
    <dgm:pt modelId="{D79EC68B-F511-45FC-87F4-0895861F6842}" type="pres">
      <dgm:prSet presAssocID="{CC7A67B9-934A-47E9-8D28-FAE3F7EEBDB0}" presName="hierChild3" presStyleCnt="0"/>
      <dgm:spPr/>
    </dgm:pt>
  </dgm:ptLst>
  <dgm:cxnLst>
    <dgm:cxn modelId="{6F22F976-8FFA-4B96-86FE-A1BC751E731A}" type="presOf" srcId="{091E646F-9F3F-44C0-A852-ABBB47FAFA1C}" destId="{57DC57CC-8D3C-4488-9CAA-8C2C90E065D5}" srcOrd="0" destOrd="0" presId="urn:microsoft.com/office/officeart/2005/8/layout/orgChart1"/>
    <dgm:cxn modelId="{09BDADD4-89B6-41D6-B374-3967BCB699F8}" type="presOf" srcId="{CC7A67B9-934A-47E9-8D28-FAE3F7EEBDB0}" destId="{69D364C2-2C6B-411F-9658-57955347AAB1}" srcOrd="1" destOrd="0" presId="urn:microsoft.com/office/officeart/2005/8/layout/orgChart1"/>
    <dgm:cxn modelId="{5413D18A-CA9A-4C7E-A3AB-D207FD631AE9}" srcId="{091E646F-9F3F-44C0-A852-ABBB47FAFA1C}" destId="{CC7A67B9-934A-47E9-8D28-FAE3F7EEBDB0}" srcOrd="0" destOrd="0" parTransId="{6665054A-9569-40EB-8BCC-D0636E29BD69}" sibTransId="{F1D4EACE-61BE-4A22-89F0-CA3B1CC2F376}"/>
    <dgm:cxn modelId="{0562F3E3-B740-428C-B199-68DB29C95D91}" type="presOf" srcId="{CC7A67B9-934A-47E9-8D28-FAE3F7EEBDB0}" destId="{92B2FDB2-1ECA-475C-9B51-E72FE7EA3503}" srcOrd="0" destOrd="0" presId="urn:microsoft.com/office/officeart/2005/8/layout/orgChart1"/>
    <dgm:cxn modelId="{18CCA453-B20C-4999-AF6E-E5CA540227D5}" type="presParOf" srcId="{57DC57CC-8D3C-4488-9CAA-8C2C90E065D5}" destId="{0DB73B02-6864-4B8A-83AB-F2573BB10844}" srcOrd="0" destOrd="0" presId="urn:microsoft.com/office/officeart/2005/8/layout/orgChart1"/>
    <dgm:cxn modelId="{36117FA9-734E-4BC9-83D9-17E475D54AA4}" type="presParOf" srcId="{0DB73B02-6864-4B8A-83AB-F2573BB10844}" destId="{B411976A-C25B-49E5-B21F-CDA91B058A39}" srcOrd="0" destOrd="0" presId="urn:microsoft.com/office/officeart/2005/8/layout/orgChart1"/>
    <dgm:cxn modelId="{A2D25D20-68A5-4110-8B0A-2CB75585ABC9}" type="presParOf" srcId="{B411976A-C25B-49E5-B21F-CDA91B058A39}" destId="{92B2FDB2-1ECA-475C-9B51-E72FE7EA3503}" srcOrd="0" destOrd="0" presId="urn:microsoft.com/office/officeart/2005/8/layout/orgChart1"/>
    <dgm:cxn modelId="{6F7018D9-E557-4EFF-A8ED-909696EF3800}" type="presParOf" srcId="{B411976A-C25B-49E5-B21F-CDA91B058A39}" destId="{69D364C2-2C6B-411F-9658-57955347AAB1}" srcOrd="1" destOrd="0" presId="urn:microsoft.com/office/officeart/2005/8/layout/orgChart1"/>
    <dgm:cxn modelId="{55D180BD-34A5-4DA4-8BD7-BC31864F1B7C}" type="presParOf" srcId="{0DB73B02-6864-4B8A-83AB-F2573BB10844}" destId="{2BB46D34-EB8E-4A7B-95AC-41C8D8417655}" srcOrd="1" destOrd="0" presId="urn:microsoft.com/office/officeart/2005/8/layout/orgChart1"/>
    <dgm:cxn modelId="{7379A99C-AB96-4431-9DA1-6A217B965E30}" type="presParOf" srcId="{0DB73B02-6864-4B8A-83AB-F2573BB10844}" destId="{D79EC68B-F511-45FC-87F4-0895861F6842}" srcOrd="2" destOrd="0" presId="urn:microsoft.com/office/officeart/2005/8/layout/orgChar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microsoft.com/office/2006/relationships/legacyDiagramText" Target="legacyDiagramText1.bin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0.55093</cdr:x>
      <cdr:y>0.52401</cdr:y>
    </cdr:from>
    <cdr:to>
      <cdr:x>0.61034</cdr:x>
      <cdr:y>0.60311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33900" y="2355850"/>
          <a:ext cx="488950" cy="35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b="1" dirty="0" smtClean="0">
              <a:solidFill>
                <a:schemeClr val="tx1"/>
              </a:solidFill>
              <a:latin typeface="+mj-lt"/>
            </a:rPr>
            <a:t>234,5</a:t>
          </a:r>
          <a:endParaRPr lang="ru-RU" b="1" dirty="0">
            <a:solidFill>
              <a:schemeClr val="tx1"/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0.53472</cdr:x>
      <cdr:y>0.74153</cdr:y>
    </cdr:from>
    <cdr:to>
      <cdr:x>0.58873</cdr:x>
      <cdr:y>0.81073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00550" y="3333750"/>
          <a:ext cx="444500" cy="311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b="1" dirty="0" smtClean="0">
              <a:solidFill>
                <a:schemeClr val="tx1"/>
              </a:solidFill>
            </a:rPr>
            <a:t>65,7</a:t>
          </a:r>
          <a:endParaRPr lang="ru-RU" sz="11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0.54552</cdr:x>
      <cdr:y>0.54379</cdr:y>
    </cdr:from>
    <cdr:to>
      <cdr:x>0.55633</cdr:x>
      <cdr:y>0.56356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489450" y="2444750"/>
          <a:ext cx="88900" cy="8890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87DEDE5-E5F8-4999-A614-FAF7FFA8B32B}" type="datetime1">
              <a:rPr lang="ru-RU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204A3458-9F15-42FA-A6C1-05419BA989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800" y="0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2ECF572-35B2-42B3-808F-273C1B1F8635}" type="datetime1">
              <a:rPr lang="ru-RU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4538"/>
            <a:ext cx="49641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20" tIns="45560" rIns="91120" bIns="4556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8050"/>
            <a:ext cx="5453062" cy="4468813"/>
          </a:xfrm>
          <a:prstGeom prst="rect">
            <a:avLst/>
          </a:prstGeom>
        </p:spPr>
        <p:txBody>
          <a:bodyPr vert="horz" wrap="square" lIns="91120" tIns="45560" rIns="91120" bIns="4556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52750" cy="496888"/>
          </a:xfrm>
          <a:prstGeom prst="rect">
            <a:avLst/>
          </a:prstGeom>
        </p:spPr>
        <p:txBody>
          <a:bodyPr vert="horz" wrap="square" lIns="91120" tIns="45560" rIns="91120" bIns="4556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800" y="9432925"/>
            <a:ext cx="2952750" cy="496888"/>
          </a:xfrm>
          <a:prstGeom prst="rect">
            <a:avLst/>
          </a:prstGeom>
        </p:spPr>
        <p:txBody>
          <a:bodyPr vert="horz" lIns="91120" tIns="45560" rIns="91120" bIns="4556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36FE59-0B32-4251-A54E-326F45E25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937937-A826-40E8-8AA4-F6AB7F091D3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B3D514B8-EC43-4A60-B4F1-5A2B063AF83B}" type="slidenum">
              <a:rPr lang="ru-RU" sz="1200">
                <a:latin typeface="Calibri" pitchFamily="34" charset="0"/>
              </a:rPr>
              <a:pPr algn="r" defTabSz="915988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5513" y="744538"/>
            <a:ext cx="4965700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81038" y="4716463"/>
            <a:ext cx="5453062" cy="4470400"/>
          </a:xfrm>
          <a:noFill/>
        </p:spPr>
        <p:txBody>
          <a:bodyPr lIns="91356" tIns="45680" rIns="91356" bIns="45680"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20" name="Номер слайда 3"/>
          <p:cNvSpPr txBox="1">
            <a:spLocks noGrp="1"/>
          </p:cNvSpPr>
          <p:nvPr/>
        </p:nvSpPr>
        <p:spPr bwMode="auto">
          <a:xfrm>
            <a:off x="3859213" y="9432925"/>
            <a:ext cx="29543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56" tIns="45680" rIns="91356" bIns="45680" anchor="b"/>
          <a:lstStyle/>
          <a:p>
            <a:pPr algn="r" defTabSz="915988"/>
            <a:fld id="{89A21885-D246-4D99-9558-6490BEED8512}" type="slidenum">
              <a:rPr lang="ru-RU" sz="1200">
                <a:latin typeface="Calibri" pitchFamily="34" charset="0"/>
              </a:rPr>
              <a:pPr algn="r" defTabSz="915988"/>
              <a:t>9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8134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18135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FC17F-23DC-4EE3-9E2F-8A918472B1F2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20D4D-0EA4-4D30-B76B-AA01D322D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6E82E-EC04-4A93-B1D4-02CA5D821E42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96EC9-D0A9-4AAF-867E-1520EC8C2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A5FD-DE7B-40C6-AEE2-E6795FB60642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F5F70-2E96-4E04-A171-B512A84AC4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1A9A-9C92-4FE6-973C-7D0C895AFAF5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29B59-A386-44B2-934E-AE044DCE63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E93C2-0EFD-4A27-8793-79D931E44C72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E510A-391E-4421-8333-C366A643A9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FA9AF-94F1-454E-9E82-A84FDA8622BF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9280-F11A-4E4E-8106-35C0031C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4563-83BC-43D7-A7AA-7FB01BBE94D4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612E6-E497-4542-85E0-7E7130DDE3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C219A-D113-49B6-ADB8-1BE9EC139ECF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0630A-5448-4518-8C37-0BCD37ABE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D361C-CBA0-46D9-9BB4-B8C4F2813DB6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56B56-8535-4865-A72F-38CEAAF32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6A7F0-CCD0-4DEC-A863-5DFB2E6F4F4D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71653-87C4-4A95-B75A-4F583927F8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67326-889A-4F8C-B649-4DF75216D372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BF132-2538-43B6-A359-FE8174D1C8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54D9B-77DF-4647-BD72-4946D99B0459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C32963-D426-44AA-9B81-B97462939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1709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09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093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1709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718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1709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09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710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1710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17104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5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6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7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8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7109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17110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7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7112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29788E-B77A-4086-9C6E-4AB9F960F840}" type="datetime1">
              <a:rPr lang="ru-RU" smtClean="0"/>
              <a:pPr>
                <a:defRPr/>
              </a:pPr>
              <a:t>11.01.2018</a:t>
            </a:fld>
            <a:endParaRPr lang="ru-RU"/>
          </a:p>
        </p:txBody>
      </p:sp>
      <p:sp>
        <p:nvSpPr>
          <p:cNvPr id="217113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711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602F3D2-1689-4F01-86E8-4DC9EA542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36CCE-B3CC-413E-95BB-59295092756C}" type="slidenum">
              <a:rPr lang="ru-RU"/>
              <a:pPr>
                <a:defRPr/>
              </a:pPr>
              <a:t>1</a:t>
            </a:fld>
            <a:endParaRPr lang="ru-RU"/>
          </a:p>
        </p:txBody>
      </p:sp>
      <p:sp>
        <p:nvSpPr>
          <p:cNvPr id="9219" name="TextBox 5"/>
          <p:cNvSpPr txBox="1">
            <a:spLocks noChangeArrowheads="1"/>
          </p:cNvSpPr>
          <p:nvPr/>
        </p:nvSpPr>
        <p:spPr bwMode="auto">
          <a:xfrm>
            <a:off x="8916988" y="0"/>
            <a:ext cx="142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cs typeface="Arial" charset="0"/>
              </a:rPr>
              <a:t>1</a:t>
            </a:r>
          </a:p>
        </p:txBody>
      </p:sp>
      <p:sp>
        <p:nvSpPr>
          <p:cNvPr id="2051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2374900"/>
          </a:xfrm>
          <a:solidFill>
            <a:srgbClr val="002060"/>
          </a:solidFill>
        </p:spPr>
        <p:txBody>
          <a:bodyPr/>
          <a:lstStyle/>
          <a:p>
            <a:pPr eaLnBrk="1" hangingPunct="1">
              <a:defRPr/>
            </a:pPr>
            <a:r>
              <a:rPr lang="ru-RU" sz="2600" b="1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smtClean="0">
                <a:solidFill>
                  <a:schemeClr val="bg1"/>
                </a:solidFill>
                <a:cs typeface="Arial" charset="0"/>
              </a:rPr>
            </a:br>
            <a:r>
              <a:rPr lang="ru-RU" sz="2600" b="1" smtClean="0">
                <a:solidFill>
                  <a:schemeClr val="bg1"/>
                </a:solidFill>
                <a:cs typeface="Arial" charset="0"/>
              </a:rPr>
              <a:t/>
            </a:r>
            <a:br>
              <a:rPr lang="ru-RU" sz="2600" b="1" smtClean="0">
                <a:solidFill>
                  <a:schemeClr val="bg1"/>
                </a:solidFill>
                <a:cs typeface="Arial" charset="0"/>
              </a:rPr>
            </a:br>
            <a:r>
              <a:rPr lang="ru-RU" sz="1600" b="1" smtClean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0" y="2357438"/>
            <a:ext cx="9144000" cy="9525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7"/>
          <p:cNvSpPr txBox="1">
            <a:spLocks/>
          </p:cNvSpPr>
          <p:nvPr/>
        </p:nvSpPr>
        <p:spPr bwMode="auto">
          <a:xfrm>
            <a:off x="0" y="2770188"/>
            <a:ext cx="91440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9223" name="Рисунок 6" descr="минфин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2375" y="142875"/>
            <a:ext cx="1500188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Прямоугольник 6"/>
          <p:cNvSpPr>
            <a:spLocks noChangeArrowheads="1"/>
          </p:cNvSpPr>
          <p:nvPr/>
        </p:nvSpPr>
        <p:spPr bwMode="auto">
          <a:xfrm>
            <a:off x="250825" y="3249613"/>
            <a:ext cx="8667750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FFFF"/>
                </a:solidFill>
                <a:latin typeface="Times New Roman" pitchFamily="18" charset="0"/>
              </a:rPr>
              <a:t>ИНФОРМАЦИОННЫЙ РЕСУРС</a:t>
            </a:r>
          </a:p>
          <a:p>
            <a:pPr algn="ctr"/>
            <a:endParaRPr lang="ru-RU" sz="3200" b="1" dirty="0">
              <a:solidFill>
                <a:srgbClr val="FFFFFF"/>
              </a:solidFill>
            </a:endParaRPr>
          </a:p>
          <a:p>
            <a:pPr algn="ctr"/>
            <a:endParaRPr lang="ru-RU" sz="3200" dirty="0">
              <a:solidFill>
                <a:srgbClr val="FFFFFF"/>
              </a:solidFill>
            </a:endParaRPr>
          </a:p>
          <a:p>
            <a:pPr algn="ctr"/>
            <a:r>
              <a:rPr lang="ru-RU" sz="3200" b="1" dirty="0">
                <a:solidFill>
                  <a:srgbClr val="FFFFFF"/>
                </a:solidFill>
                <a:latin typeface="Times New Roman" pitchFamily="18" charset="0"/>
              </a:rPr>
              <a:t>БЮДЖЕТ  ДЛЯ  ГРАЖДАН</a:t>
            </a:r>
          </a:p>
        </p:txBody>
      </p:sp>
      <p:pic>
        <p:nvPicPr>
          <p:cNvPr id="9225" name="Рисунок 6" descr="минфин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6338" y="142875"/>
            <a:ext cx="1500187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Рисунок 6" descr="минфин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6338" y="142875"/>
            <a:ext cx="1500187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57BA0-5EC5-4582-9FCE-C2145C571596}" type="slidenum">
              <a:rPr lang="ru-RU"/>
              <a:pPr>
                <a:defRPr/>
              </a:pPr>
              <a:t>10</a:t>
            </a:fld>
            <a:endParaRPr lang="ru-RU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6251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endParaRPr lang="ru-RU" sz="16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Расходы бюджета по основным функциям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800" b="1" smtClean="0">
                <a:latin typeface="Times New Roman" pitchFamily="18" charset="0"/>
              </a:rPr>
              <a:t>Расходы бюджета – выплачиваемые из бюджета денежные средства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1. Общегосударственные вопросы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2. Первичный воинский учет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3. Пожарная безопасность, гражданская оборона, предупреждение чрезвычайных ситуаций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4. Национальная экономика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5. Жилищно – коммунальное хозяйство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6. Охрана окружающей среды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7. Образование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8. Культура</a:t>
            </a:r>
            <a:r>
              <a:rPr lang="en-US" sz="1600" b="1" i="1" smtClean="0">
                <a:latin typeface="Times New Roman" pitchFamily="18" charset="0"/>
              </a:rPr>
              <a:t>,</a:t>
            </a:r>
            <a:r>
              <a:rPr lang="ru-RU" sz="1600" b="1" i="1" smtClean="0">
                <a:latin typeface="Times New Roman" pitchFamily="18" charset="0"/>
              </a:rPr>
              <a:t> кинематография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9. Социальная политика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10. Физическая культура и спорт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11. Средства массовой информации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12. Обслуживание государственного и муниципального долга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13. Межбюджетные трансферты общего характера бюджетам субъектов Российской Федерации и муниципальных</a:t>
            </a:r>
            <a:r>
              <a:rPr lang="ru-RU" sz="1600" b="1" smtClean="0">
                <a:latin typeface="Times New Roman" pitchFamily="18" charset="0"/>
              </a:rPr>
              <a:t> образований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48C99E-FED8-4581-89E6-13EB2203E669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1800" b="1" u="sng" smtClean="0">
                <a:latin typeface="Times New Roman" pitchFamily="18" charset="0"/>
              </a:rPr>
              <a:t>Муниципальный долг Орджоникидзевского района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971550" y="2033588"/>
            <a:ext cx="5886450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Муниципальный долг – это долговые обязательства бюджета, выраженные в валюте Российской Федерации</a:t>
            </a:r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971550" y="2619375"/>
            <a:ext cx="7561263" cy="97790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>
                <a:latin typeface="Times New Roman" pitchFamily="18" charset="0"/>
              </a:rPr>
              <a:t>Поскольку бюджет муниципального образования  Орджоникидзевский район формируется с дефицитом, то для финансирования расходов, не обеспеченных доходами, привлекаются бюджетные кредиты из республиканского бюджета Республики Хакасия, могут также привлекаться банковские  кредиты.</a:t>
            </a:r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909638" y="3736975"/>
            <a:ext cx="7326312" cy="5492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/>
            <a:r>
              <a:rPr lang="ru-RU" b="1" i="1" u="sng">
                <a:latin typeface="Times New Roman" pitchFamily="18" charset="0"/>
              </a:rPr>
              <a:t>Структура</a:t>
            </a:r>
            <a:endParaRPr lang="ru-RU" b="1" u="sng">
              <a:latin typeface="Times New Roman" pitchFamily="18" charset="0"/>
            </a:endParaRPr>
          </a:p>
          <a:p>
            <a:pPr algn="ctr"/>
            <a:r>
              <a:rPr lang="ru-RU" b="1" i="1" u="sng">
                <a:latin typeface="Times New Roman" pitchFamily="18" charset="0"/>
              </a:rPr>
              <a:t>муниципального долга выглядит следующим образом:</a:t>
            </a:r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2906713" y="4449763"/>
            <a:ext cx="3779837" cy="488950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latin typeface="Times New Roman" pitchFamily="18" charset="0"/>
              </a:rPr>
              <a:t>-  Привлечение банковских кредитов</a:t>
            </a:r>
          </a:p>
          <a:p>
            <a:pPr algn="ctr" eaLnBrk="0" hangingPunct="0"/>
            <a:endParaRPr lang="ru-RU" sz="1600">
              <a:latin typeface="Times New Roman" pitchFamily="18" charset="0"/>
            </a:endParaRPr>
          </a:p>
        </p:txBody>
      </p:sp>
      <p:sp>
        <p:nvSpPr>
          <p:cNvPr id="19465" name="Rectangle 10"/>
          <p:cNvSpPr>
            <a:spLocks noChangeArrowheads="1"/>
          </p:cNvSpPr>
          <p:nvPr/>
        </p:nvSpPr>
        <p:spPr bwMode="auto">
          <a:xfrm rot="10800000" flipV="1">
            <a:off x="3132138" y="4867275"/>
            <a:ext cx="367665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>
                <a:latin typeface="Verdana" pitchFamily="34" charset="0"/>
              </a:rPr>
              <a:t>-  </a:t>
            </a:r>
            <a:r>
              <a:rPr lang="ru-RU" sz="1600">
                <a:latin typeface="Times New Roman" pitchFamily="18" charset="0"/>
              </a:rPr>
              <a:t>Привлечение бюджетных кредитов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37C855-68F5-4EE7-97D3-27A9559BF1FD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  <a:r>
              <a:rPr lang="ru-RU" sz="4000" b="1" i="1" u="sng" smtClean="0"/>
              <a:t/>
            </a:r>
            <a:br>
              <a:rPr lang="ru-RU" sz="4000" b="1" i="1" u="sng" smtClean="0"/>
            </a:br>
            <a:endParaRPr lang="ru-RU" sz="4000" b="1" i="1" u="sng" smtClean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Муниципальные программы</a:t>
            </a:r>
          </a:p>
          <a:p>
            <a:pPr algn="ctr" eaLnBrk="1" hangingPunct="1"/>
            <a:r>
              <a:rPr lang="ru-RU" sz="2000" smtClean="0">
                <a:latin typeface="Times New Roman" pitchFamily="18" charset="0"/>
              </a:rPr>
              <a:t>Переход к программно-целевому методу планирования в Орджоникидзевском  районе</a:t>
            </a:r>
          </a:p>
          <a:p>
            <a:pPr algn="ctr" eaLnBrk="1" hangingPunct="1"/>
            <a:endParaRPr lang="ru-RU" sz="2000" smtClean="0">
              <a:latin typeface="Times New Roman" pitchFamily="18" charset="0"/>
            </a:endParaRP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Муниципальная программа - это документ  определяющий: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Цели и задачи муниципальной политики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Способы их достижения</a:t>
            </a:r>
          </a:p>
          <a:p>
            <a:pPr eaLnBrk="1" hangingPunct="1"/>
            <a:r>
              <a:rPr lang="ru-RU" sz="2000" b="1" i="1" smtClean="0">
                <a:latin typeface="Times New Roman" pitchFamily="18" charset="0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C2C4B-0EA4-4541-8101-E10F7C095C1E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smtClean="0">
                <a:latin typeface="Times New Roman" pitchFamily="18" charset="0"/>
              </a:rPr>
              <a:t>Стадии формирования бюджета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881063" y="2033588"/>
            <a:ext cx="7786687" cy="73342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sz="1600" b="1">
                <a:latin typeface="Times New Roman" pitchFamily="18" charset="0"/>
              </a:rPr>
              <a:t>Бюджетный процесс – это регламентированная законом  деятельность местного самоуправления по составлению, рассмотрению, утверждению и исполнению бюджетов соответствующих уровней.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927100" y="3016250"/>
            <a:ext cx="7065963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 b="1" i="1">
                <a:latin typeface="Times New Roman" pitchFamily="18" charset="0"/>
              </a:rPr>
              <a:t>Стадии формирования бюджета называются бюджетным процессом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276475" y="3352800"/>
            <a:ext cx="3063875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1.составление проекта бюджета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232025" y="3654425"/>
            <a:ext cx="5608638" cy="244475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2.рассмотрение и утверждение</a:t>
            </a:r>
            <a:r>
              <a:rPr lang="ru-RU" sz="1600" i="1">
                <a:latin typeface="Times New Roman" pitchFamily="18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2232025" y="3949700"/>
            <a:ext cx="3894138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ru-RU" sz="1600" b="1" i="1">
                <a:latin typeface="Times New Roman" pitchFamily="18" charset="0"/>
              </a:rPr>
              <a:t>3.исполнение</a:t>
            </a:r>
            <a:r>
              <a:rPr lang="ru-RU" b="1" i="1">
                <a:latin typeface="Verdana" pitchFamily="34" charset="0"/>
              </a:rPr>
              <a:t> </a:t>
            </a:r>
            <a:r>
              <a:rPr lang="ru-RU" sz="1600" b="1" i="1">
                <a:latin typeface="Times New Roman" pitchFamily="18" charset="0"/>
              </a:rPr>
              <a:t>бюджета</a:t>
            </a: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10800000" flipV="1">
            <a:off x="879475" y="4419600"/>
            <a:ext cx="7432675" cy="823913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ru-RU" b="1">
                <a:latin typeface="Times New Roman" pitchFamily="18" charset="0"/>
              </a:rPr>
              <a:t>Проект бюджета муниципального </a:t>
            </a:r>
            <a:r>
              <a:rPr lang="ru-RU" sz="1600" b="1">
                <a:latin typeface="Times New Roman" pitchFamily="18" charset="0"/>
              </a:rPr>
              <a:t>образования</a:t>
            </a:r>
            <a:r>
              <a:rPr lang="ru-RU" sz="1600">
                <a:latin typeface="Times New Roman" pitchFamily="18" charset="0"/>
              </a:rPr>
              <a:t> </a:t>
            </a:r>
            <a:r>
              <a:rPr lang="ru-RU" b="1">
                <a:latin typeface="Times New Roman" pitchFamily="18" charset="0"/>
              </a:rPr>
              <a:t>Орджоникидзевский район составляется и утверждается сроком на три года - очередной финансовый год и два последующих года.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325F42-A7B7-485F-9C9F-59BAF0FEE211}" type="slidenum">
              <a:rPr lang="ru-RU"/>
              <a:pPr>
                <a:defRPr/>
              </a:pPr>
              <a:t>14</a:t>
            </a:fld>
            <a:endParaRPr lang="ru-RU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ru-RU" sz="2000" b="1" i="1" u="sng" smtClean="0">
                <a:latin typeface="Times New Roman" pitchFamily="18" charset="0"/>
              </a:rPr>
              <a:t>Бюджетная система Орджоникидзевского района</a:t>
            </a:r>
            <a:r>
              <a:rPr lang="ru-RU" smtClean="0"/>
              <a:t> 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1285875" y="5994400"/>
            <a:ext cx="44450" cy="46038"/>
          </a:xfrm>
          <a:prstGeom prst="flowChartProcess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4" name="Rectangle 5"/>
          <p:cNvSpPr>
            <a:spLocks noChangeArrowheads="1"/>
          </p:cNvSpPr>
          <p:nvPr/>
        </p:nvSpPr>
        <p:spPr bwMode="auto">
          <a:xfrm>
            <a:off x="-198438" y="5273675"/>
            <a:ext cx="44450" cy="855663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5" name="Rectangle 6"/>
          <p:cNvSpPr>
            <a:spLocks noChangeArrowheads="1"/>
          </p:cNvSpPr>
          <p:nvPr/>
        </p:nvSpPr>
        <p:spPr bwMode="auto">
          <a:xfrm>
            <a:off x="1962150" y="3789363"/>
            <a:ext cx="2430463" cy="12588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4616450" y="6084888"/>
            <a:ext cx="46038" cy="4445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5111750" y="3789363"/>
            <a:ext cx="2295525" cy="13493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1916113" y="2124075"/>
            <a:ext cx="5581650" cy="91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39" name="Rectangle 14"/>
          <p:cNvSpPr>
            <a:spLocks noChangeArrowheads="1"/>
          </p:cNvSpPr>
          <p:nvPr/>
        </p:nvSpPr>
        <p:spPr bwMode="auto">
          <a:xfrm>
            <a:off x="2006600" y="2438400"/>
            <a:ext cx="5445125" cy="274638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Бюджетная система Орджоникидзевского  района</a:t>
            </a:r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1557338" y="3654425"/>
            <a:ext cx="0" cy="274638"/>
          </a:xfrm>
          <a:prstGeom prst="rect">
            <a:avLst/>
          </a:prstGeom>
          <a:noFill/>
          <a:ln w="25400">
            <a:noFill/>
            <a:prstDash val="sysDot"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eaLnBrk="0" hangingPunct="0"/>
            <a:endParaRPr lang="ru-RU">
              <a:latin typeface="Verdana" pitchFamily="34" charset="0"/>
            </a:endParaRPr>
          </a:p>
        </p:txBody>
      </p:sp>
      <p:sp>
        <p:nvSpPr>
          <p:cNvPr id="22541" name="Rectangle 18"/>
          <p:cNvSpPr>
            <a:spLocks noChangeArrowheads="1"/>
          </p:cNvSpPr>
          <p:nvPr/>
        </p:nvSpPr>
        <p:spPr bwMode="auto">
          <a:xfrm>
            <a:off x="2006600" y="3878263"/>
            <a:ext cx="2339975" cy="103822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Бюджет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муниципального образования</a:t>
            </a:r>
            <a:r>
              <a:rPr lang="ru-RU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Орджоникидзевский  район</a:t>
            </a:r>
          </a:p>
        </p:txBody>
      </p:sp>
      <p:sp>
        <p:nvSpPr>
          <p:cNvPr id="22542" name="Rectangle 19"/>
          <p:cNvSpPr>
            <a:spLocks noChangeArrowheads="1"/>
          </p:cNvSpPr>
          <p:nvPr/>
        </p:nvSpPr>
        <p:spPr bwMode="auto">
          <a:xfrm>
            <a:off x="5202238" y="3878263"/>
            <a:ext cx="2070100" cy="1222375"/>
          </a:xfrm>
          <a:prstGeom prst="rect">
            <a:avLst/>
          </a:prstGeom>
          <a:solidFill>
            <a:schemeClr val="hlink"/>
          </a:solidFill>
          <a:ln w="25400">
            <a:noFill/>
            <a:prstDash val="sysDot"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r>
              <a:rPr lang="ru-RU" sz="1600">
                <a:solidFill>
                  <a:srgbClr val="000000"/>
                </a:solidFill>
                <a:latin typeface="Times New Roman" pitchFamily="18" charset="0"/>
              </a:rPr>
              <a:t>Девять  бюджетов  сельских поселений</a:t>
            </a: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0" hangingPunct="0"/>
            <a:endParaRPr lang="ru-RU" sz="16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2543" name="Line 20"/>
          <p:cNvSpPr>
            <a:spLocks noChangeShapeType="1"/>
          </p:cNvSpPr>
          <p:nvPr/>
        </p:nvSpPr>
        <p:spPr bwMode="auto">
          <a:xfrm>
            <a:off x="2681288" y="3338513"/>
            <a:ext cx="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4" name="AutoShape 21"/>
          <p:cNvSpPr>
            <a:spLocks noChangeArrowheads="1"/>
          </p:cNvSpPr>
          <p:nvPr/>
        </p:nvSpPr>
        <p:spPr bwMode="auto">
          <a:xfrm>
            <a:off x="3132138" y="3068638"/>
            <a:ext cx="179387" cy="719137"/>
          </a:xfrm>
          <a:prstGeom prst="downArrow">
            <a:avLst>
              <a:gd name="adj1" fmla="val 50333"/>
              <a:gd name="adj2" fmla="val 100426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545" name="AutoShape 22"/>
          <p:cNvSpPr>
            <a:spLocks noChangeArrowheads="1"/>
          </p:cNvSpPr>
          <p:nvPr/>
        </p:nvSpPr>
        <p:spPr bwMode="auto">
          <a:xfrm>
            <a:off x="6011863" y="3159125"/>
            <a:ext cx="180975" cy="630238"/>
          </a:xfrm>
          <a:prstGeom prst="downArrow">
            <a:avLst>
              <a:gd name="adj1" fmla="val 50000"/>
              <a:gd name="adj2" fmla="val 87061"/>
            </a:avLst>
          </a:prstGeom>
          <a:solidFill>
            <a:srgbClr val="00808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F60F6D-987D-418E-BC36-ADFFA25B0D16}" type="slidenum">
              <a:rPr lang="ru-RU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/>
          </p:nvPr>
        </p:nvGraphicFramePr>
        <p:xfrm>
          <a:off x="304800" y="1536700"/>
          <a:ext cx="8364538" cy="532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0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60350" y="1473200"/>
            <a:ext cx="8267700" cy="45719"/>
          </a:xfrm>
        </p:spPr>
        <p:txBody>
          <a:bodyPr/>
          <a:lstStyle/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Основные характеристики бюджета 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муниципального образования Орджоникидзевский  район</a:t>
            </a:r>
          </a:p>
          <a:p>
            <a:pPr algn="ctr" eaLnBrk="1" hangingPunct="1"/>
            <a:r>
              <a:rPr lang="ru-RU" sz="1200" b="1" dirty="0" smtClean="0">
                <a:latin typeface="Times New Roman" pitchFamily="18" charset="0"/>
              </a:rPr>
              <a:t> за 2015-2017 годы  и на период 2018-2020 годов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73E7FD-17E1-410E-A97B-C5763020F15F}" type="slidenum">
              <a:rPr lang="ru-RU"/>
              <a:pPr>
                <a:defRPr/>
              </a:pPr>
              <a:t>16</a:t>
            </a:fld>
            <a:endParaRPr lang="ru-RU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Times New Roman" pitchFamily="18" charset="0"/>
              </a:rPr>
              <a:t>Финансовое управление</a:t>
            </a:r>
            <a:br>
              <a:rPr lang="ru-RU" sz="1400" b="1" i="1" dirty="0" smtClean="0">
                <a:latin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660400" y="1917700"/>
          <a:ext cx="82296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49300" y="1205230"/>
            <a:ext cx="7867650" cy="45719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Динамика доходов районного бюджета муниципального образования Орджоникидзевский район за 2016-2017годы (факт)</a:t>
            </a:r>
          </a:p>
          <a:p>
            <a:pPr algn="ctr" eaLnBrk="1" hangingPunct="1"/>
            <a:r>
              <a:rPr lang="ru-RU" sz="1600" b="1" dirty="0" smtClean="0">
                <a:latin typeface="Times New Roman" pitchFamily="18" charset="0"/>
              </a:rPr>
              <a:t> и на период 2018-2020 годов</a:t>
            </a:r>
          </a:p>
          <a:p>
            <a:pPr algn="r" eaLnBrk="1" hangingPunct="1"/>
            <a:r>
              <a:rPr lang="ru-RU" sz="2400" b="1" dirty="0" smtClean="0"/>
              <a:t> </a:t>
            </a:r>
            <a:r>
              <a:rPr lang="ru-RU" sz="1200" b="1" dirty="0" smtClean="0">
                <a:latin typeface="Times New Roman" pitchFamily="18" charset="0"/>
              </a:rPr>
              <a:t>млн. рублей</a:t>
            </a:r>
          </a:p>
          <a:p>
            <a:pPr lvl="2" eaLnBrk="1" hangingPunct="1">
              <a:buNone/>
            </a:pPr>
            <a:r>
              <a:rPr lang="ru-RU" b="1" dirty="0" smtClean="0"/>
              <a:t>                                                     </a:t>
            </a:r>
            <a:endParaRPr lang="ru-RU" sz="9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6DC325-9F0F-45DF-99BA-E24F063AB275}" type="slidenum">
              <a:rPr lang="ru-RU"/>
              <a:pPr>
                <a:defRPr/>
              </a:pPr>
              <a:t>17</a:t>
            </a:fld>
            <a:endParaRPr lang="ru-RU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785813" y="142875"/>
            <a:ext cx="752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916902"/>
            <a:ext cx="7896388" cy="660712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296863" y="863600"/>
            <a:ext cx="85058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99"/>
                </a:solidFill>
              </a:rPr>
              <a:t>Объем безвозмездных поступлений из республиканского бюджета в 2017-2020 годах</a:t>
            </a:r>
          </a:p>
        </p:txBody>
      </p:sp>
      <p:graphicFrame>
        <p:nvGraphicFramePr>
          <p:cNvPr id="12" name="Object 9"/>
          <p:cNvGraphicFramePr>
            <a:graphicFrameLocks noChangeAspect="1"/>
          </p:cNvGraphicFramePr>
          <p:nvPr/>
        </p:nvGraphicFramePr>
        <p:xfrm>
          <a:off x="701675" y="1538288"/>
          <a:ext cx="8442325" cy="4727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1601788" y="2663825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ru-RU" sz="1200" b="1">
              <a:solidFill>
                <a:schemeClr val="accent2"/>
              </a:solidFill>
            </a:endParaRPr>
          </a:p>
          <a:p>
            <a:pPr eaLnBrk="0" hangingPunct="0"/>
            <a:endParaRPr lang="ru-RU" sz="1200" b="1">
              <a:solidFill>
                <a:schemeClr val="accent2"/>
              </a:solidFill>
            </a:endParaRPr>
          </a:p>
        </p:txBody>
      </p:sp>
      <p:sp>
        <p:nvSpPr>
          <p:cNvPr id="3084" name="Rectangle 19"/>
          <p:cNvSpPr>
            <a:spLocks noChangeArrowheads="1"/>
          </p:cNvSpPr>
          <p:nvPr/>
        </p:nvSpPr>
        <p:spPr bwMode="auto">
          <a:xfrm>
            <a:off x="7227888" y="2754313"/>
            <a:ext cx="1393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>
                <a:solidFill>
                  <a:schemeClr val="accent2"/>
                </a:solidFill>
              </a:rPr>
              <a:t>млн.руб.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CBC4D7-1382-4F05-97C5-8836026D8229}" type="slidenum">
              <a:rPr lang="ru-RU"/>
              <a:pPr>
                <a:defRPr/>
              </a:pPr>
              <a:t>18</a:t>
            </a:fld>
            <a:endParaRPr lang="ru-RU"/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7521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806090" y="830932"/>
            <a:ext cx="7896388" cy="879399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4105" name="Text Box 8"/>
          <p:cNvSpPr txBox="1">
            <a:spLocks noChangeArrowheads="1"/>
          </p:cNvSpPr>
          <p:nvPr/>
        </p:nvSpPr>
        <p:spPr bwMode="auto">
          <a:xfrm>
            <a:off x="881063" y="773113"/>
            <a:ext cx="760571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>
                <a:solidFill>
                  <a:srgbClr val="000099"/>
                </a:solidFill>
                <a:latin typeface="Georgia" pitchFamily="18" charset="0"/>
              </a:rPr>
              <a:t>Сравнительный анализ безвозмездных поступлений из республиканского бюджета в районный бюджет на 2018 год и на плановый период 2019 и 2020 годов к уровню 2017 года</a:t>
            </a:r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7767638" y="1808163"/>
            <a:ext cx="9001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1200" b="1"/>
              <a:t>млн.руб.</a:t>
            </a:r>
          </a:p>
        </p:txBody>
      </p:sp>
      <p:graphicFrame>
        <p:nvGraphicFramePr>
          <p:cNvPr id="11" name="Object 14"/>
          <p:cNvGraphicFramePr>
            <a:graphicFrameLocks noChangeAspect="1"/>
          </p:cNvGraphicFramePr>
          <p:nvPr/>
        </p:nvGraphicFramePr>
        <p:xfrm>
          <a:off x="-242888" y="1673225"/>
          <a:ext cx="9386888" cy="504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595919-88F0-41B2-8E83-982F52F6999A}" type="slidenum">
              <a:rPr lang="ru-RU"/>
              <a:pPr>
                <a:defRPr/>
              </a:pPr>
              <a:t>19</a:t>
            </a:fld>
            <a:endParaRPr lang="ru-RU"/>
          </a:p>
        </p:txBody>
      </p:sp>
      <p:sp>
        <p:nvSpPr>
          <p:cNvPr id="23555" name="Oval 18"/>
          <p:cNvSpPr>
            <a:spLocks noChangeArrowheads="1"/>
          </p:cNvSpPr>
          <p:nvPr/>
        </p:nvSpPr>
        <p:spPr bwMode="auto">
          <a:xfrm>
            <a:off x="6281738" y="3833813"/>
            <a:ext cx="2205037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Oval 17"/>
          <p:cNvSpPr>
            <a:spLocks noChangeArrowheads="1"/>
          </p:cNvSpPr>
          <p:nvPr/>
        </p:nvSpPr>
        <p:spPr bwMode="auto">
          <a:xfrm>
            <a:off x="3311525" y="3878263"/>
            <a:ext cx="233997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Oval 16"/>
          <p:cNvSpPr>
            <a:spLocks noChangeArrowheads="1"/>
          </p:cNvSpPr>
          <p:nvPr/>
        </p:nvSpPr>
        <p:spPr bwMode="auto">
          <a:xfrm>
            <a:off x="385763" y="3878263"/>
            <a:ext cx="2295525" cy="1665287"/>
          </a:xfrm>
          <a:prstGeom prst="ellipse">
            <a:avLst/>
          </a:prstGeom>
          <a:gradFill rotWithShape="1">
            <a:gsLst>
              <a:gs pos="0">
                <a:srgbClr val="762F00"/>
              </a:gs>
              <a:gs pos="50000">
                <a:srgbClr val="FF6600"/>
              </a:gs>
              <a:gs pos="100000">
                <a:srgbClr val="762F00"/>
              </a:gs>
            </a:gsLst>
            <a:lin ang="5400000" scaled="1"/>
          </a:gradFill>
          <a:ln w="158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8016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endParaRPr lang="ru-RU" sz="1400" dirty="0">
              <a:solidFill>
                <a:srgbClr val="FFFFFF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628650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1" name="TextBox 6"/>
          <p:cNvSpPr txBox="1">
            <a:spLocks noChangeArrowheads="1"/>
          </p:cNvSpPr>
          <p:nvPr/>
        </p:nvSpPr>
        <p:spPr bwMode="auto">
          <a:xfrm>
            <a:off x="476250" y="2754313"/>
            <a:ext cx="2251075" cy="77787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b="1" i="1">
                <a:cs typeface="Arial" charset="0"/>
              </a:rPr>
              <a:t>  </a:t>
            </a:r>
            <a:r>
              <a:rPr lang="ru-RU" sz="2400" b="1" i="1">
                <a:latin typeface="Georgia" pitchFamily="18" charset="0"/>
                <a:cs typeface="Arial" charset="0"/>
              </a:rPr>
              <a:t>доходы</a:t>
            </a:r>
          </a:p>
          <a:p>
            <a:pPr>
              <a:buFont typeface="Wingdings" pitchFamily="2" charset="2"/>
              <a:buChar char="Ø"/>
            </a:pPr>
            <a:endParaRPr lang="ru-RU" sz="2100" b="1">
              <a:latin typeface="Georgia" pitchFamily="18" charset="0"/>
              <a:cs typeface="Arial" charset="0"/>
            </a:endParaRPr>
          </a:p>
        </p:txBody>
      </p:sp>
      <p:sp>
        <p:nvSpPr>
          <p:cNvPr id="23562" name="TextBox 6"/>
          <p:cNvSpPr txBox="1">
            <a:spLocks noChangeArrowheads="1"/>
          </p:cNvSpPr>
          <p:nvPr/>
        </p:nvSpPr>
        <p:spPr bwMode="auto">
          <a:xfrm>
            <a:off x="3311525" y="2754313"/>
            <a:ext cx="2386013" cy="822325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расходы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400" b="1">
              <a:latin typeface="Georgia" pitchFamily="18" charset="0"/>
              <a:cs typeface="Arial" charset="0"/>
            </a:endParaRPr>
          </a:p>
        </p:txBody>
      </p:sp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580667" y="963501"/>
            <a:ext cx="7897972" cy="702588"/>
          </a:xfrm>
          <a:prstGeom prst="rect">
            <a:avLst/>
          </a:prstGeom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  <a:p>
            <a:pPr algn="ctr">
              <a:defRPr/>
            </a:pPr>
            <a:endParaRPr lang="ru-RU" sz="500" b="1">
              <a:cs typeface="Arial" charset="0"/>
            </a:endParaRPr>
          </a:p>
        </p:txBody>
      </p:sp>
      <p:sp>
        <p:nvSpPr>
          <p:cNvPr id="23566" name="Rectangle 11"/>
          <p:cNvSpPr>
            <a:spLocks noChangeArrowheads="1"/>
          </p:cNvSpPr>
          <p:nvPr/>
        </p:nvSpPr>
        <p:spPr bwMode="auto">
          <a:xfrm>
            <a:off x="611188" y="954088"/>
            <a:ext cx="78422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 eaLnBrk="0" hangingPunct="0"/>
            <a:r>
              <a:rPr lang="ru-RU" sz="2000" b="1">
                <a:solidFill>
                  <a:srgbClr val="000099"/>
                </a:solidFill>
                <a:latin typeface="Georgia" pitchFamily="18" charset="0"/>
              </a:rPr>
              <a:t>на 2018 год</a:t>
            </a:r>
          </a:p>
        </p:txBody>
      </p:sp>
      <p:sp>
        <p:nvSpPr>
          <p:cNvPr id="23567" name="Rectangle 12"/>
          <p:cNvSpPr>
            <a:spLocks noChangeArrowheads="1"/>
          </p:cNvSpPr>
          <p:nvPr/>
        </p:nvSpPr>
        <p:spPr bwMode="auto">
          <a:xfrm>
            <a:off x="522288" y="4284663"/>
            <a:ext cx="1979612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latin typeface="Georgia" pitchFamily="18" charset="0"/>
              </a:rPr>
              <a:t>390,9</a:t>
            </a:r>
          </a:p>
          <a:p>
            <a:pPr algn="ctr" eaLnBrk="0" hangingPunct="0"/>
            <a:r>
              <a:rPr lang="ru-RU" b="1">
                <a:latin typeface="Georgia" pitchFamily="18" charset="0"/>
              </a:rPr>
              <a:t>млн.руб.</a:t>
            </a:r>
          </a:p>
        </p:txBody>
      </p:sp>
      <p:sp>
        <p:nvSpPr>
          <p:cNvPr id="23568" name="TextBox 6"/>
          <p:cNvSpPr txBox="1">
            <a:spLocks noChangeArrowheads="1"/>
          </p:cNvSpPr>
          <p:nvPr/>
        </p:nvSpPr>
        <p:spPr bwMode="auto">
          <a:xfrm>
            <a:off x="6192838" y="2754313"/>
            <a:ext cx="2430462" cy="792162"/>
          </a:xfrm>
          <a:prstGeom prst="rect">
            <a:avLst/>
          </a:prstGeom>
          <a:gradFill rotWithShape="1">
            <a:gsLst>
              <a:gs pos="0">
                <a:srgbClr val="FFBF00"/>
              </a:gs>
              <a:gs pos="5000">
                <a:srgbClr val="F27300"/>
              </a:gs>
              <a:gs pos="12500">
                <a:srgbClr val="8F0040"/>
              </a:gs>
              <a:gs pos="25000">
                <a:srgbClr val="400040"/>
              </a:gs>
              <a:gs pos="39999">
                <a:srgbClr val="000040"/>
              </a:gs>
              <a:gs pos="50000">
                <a:srgbClr val="000000"/>
              </a:gs>
              <a:gs pos="60001">
                <a:srgbClr val="000040"/>
              </a:gs>
              <a:gs pos="75000">
                <a:srgbClr val="400040"/>
              </a:gs>
              <a:gs pos="87500">
                <a:srgbClr val="8F0040"/>
              </a:gs>
              <a:gs pos="95000">
                <a:srgbClr val="F27300"/>
              </a:gs>
              <a:gs pos="100000">
                <a:srgbClr val="FFBF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2400" b="1" i="1">
                <a:latin typeface="Georgia" pitchFamily="18" charset="0"/>
                <a:cs typeface="Arial" charset="0"/>
              </a:rPr>
              <a:t>дефицит</a:t>
            </a:r>
          </a:p>
          <a:p>
            <a:pPr marL="457200" indent="-457200">
              <a:buFont typeface="Wingdings" pitchFamily="2" charset="2"/>
              <a:buChar char="Ø"/>
            </a:pPr>
            <a:endParaRPr lang="ru-RU" sz="2200" b="1">
              <a:latin typeface="Georgia" pitchFamily="18" charset="0"/>
              <a:cs typeface="Arial" charset="0"/>
            </a:endParaRPr>
          </a:p>
        </p:txBody>
      </p:sp>
      <p:sp>
        <p:nvSpPr>
          <p:cNvPr id="23569" name="Rectangle 14"/>
          <p:cNvSpPr>
            <a:spLocks noChangeArrowheads="1"/>
          </p:cNvSpPr>
          <p:nvPr/>
        </p:nvSpPr>
        <p:spPr bwMode="auto">
          <a:xfrm>
            <a:off x="3581400" y="4238625"/>
            <a:ext cx="193516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latin typeface="Georgia" pitchFamily="18" charset="0"/>
              </a:rPr>
              <a:t>392,5</a:t>
            </a:r>
          </a:p>
          <a:p>
            <a:pPr algn="ctr" eaLnBrk="0" hangingPunct="0"/>
            <a:r>
              <a:rPr lang="ru-RU" b="1">
                <a:latin typeface="Georgia" pitchFamily="18" charset="0"/>
              </a:rPr>
              <a:t>млн.руб.</a:t>
            </a:r>
          </a:p>
        </p:txBody>
      </p:sp>
      <p:sp>
        <p:nvSpPr>
          <p:cNvPr id="23570" name="Rectangle 15"/>
          <p:cNvSpPr>
            <a:spLocks noChangeArrowheads="1"/>
          </p:cNvSpPr>
          <p:nvPr/>
        </p:nvSpPr>
        <p:spPr bwMode="auto">
          <a:xfrm>
            <a:off x="6372225" y="4149725"/>
            <a:ext cx="20701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2400" b="1">
                <a:latin typeface="Georgia" pitchFamily="18" charset="0"/>
              </a:rPr>
              <a:t>1,6</a:t>
            </a:r>
          </a:p>
          <a:p>
            <a:pPr algn="ctr" eaLnBrk="0" hangingPunct="0"/>
            <a:r>
              <a:rPr lang="ru-RU" b="1">
                <a:latin typeface="Georgia" pitchFamily="18" charset="0"/>
              </a:rPr>
              <a:t>млн. руб.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101998-BC75-4426-8B23-5B3392CE232E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6250" y="279400"/>
            <a:ext cx="8226425" cy="1143000"/>
          </a:xfrm>
        </p:spPr>
        <p:txBody>
          <a:bodyPr/>
          <a:lstStyle/>
          <a:p>
            <a:pPr eaLnBrk="1" hangingPunct="1">
              <a:buFontTx/>
              <a:buChar char="•"/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>
                <a:latin typeface="Georgia" pitchFamily="18" charset="0"/>
              </a:rPr>
              <a:t>Бюджет для граждан</a:t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подготовлен на основании</a:t>
            </a:r>
            <a:r>
              <a:rPr lang="ru-RU" sz="4000" dirty="0" smtClean="0">
                <a:latin typeface="Georgia" pitchFamily="18" charset="0"/>
              </a:rPr>
              <a:t/>
            </a:r>
            <a:br>
              <a:rPr lang="ru-RU" sz="4000" dirty="0" smtClean="0">
                <a:latin typeface="Georgia" pitchFamily="18" charset="0"/>
              </a:rPr>
            </a:br>
            <a:r>
              <a:rPr lang="ru-RU" sz="2400" dirty="0" smtClean="0">
                <a:latin typeface="Georgia" pitchFamily="18" charset="0"/>
              </a:rPr>
              <a:t>Решения Совета депутатов  Орджоникидзевского района от 26.12.2017г. № 34-17 “О районном  бюджете муниципального образования Орджоникидзевский район Республики Хакасия на 2018 год и на плановый период 2019 и 2020 годов”.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651000"/>
            <a:ext cx="8312150" cy="45719"/>
          </a:xfrm>
        </p:spPr>
        <p:txBody>
          <a:bodyPr/>
          <a:lstStyle/>
          <a:p>
            <a:pPr eaLnBrk="1" hangingPunct="1">
              <a:buNone/>
            </a:pPr>
            <a:r>
              <a:rPr lang="ru-RU" dirty="0" smtClean="0"/>
              <a:t>	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476250" y="233363"/>
            <a:ext cx="866775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ru-RU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C24335-1658-4001-89E6-8A2A595419D5}" type="slidenum">
              <a:rPr lang="ru-RU"/>
              <a:pPr>
                <a:defRPr/>
              </a:pPr>
              <a:t>20</a:t>
            </a:fld>
            <a:endParaRPr lang="ru-RU"/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  <a:p>
            <a:pPr algn="ctr"/>
            <a:endParaRPr lang="ru-RU" sz="1400" dirty="0">
              <a:solidFill>
                <a:srgbClr val="C6D9F1"/>
              </a:solidFill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93750" y="939800"/>
            <a:ext cx="7734300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Предельный объем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99"/>
                </a:solidFill>
                <a:latin typeface="Georgia" pitchFamily="18" charset="0"/>
              </a:rPr>
              <a:t>на 2018 год</a:t>
            </a: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10" name="Схема 9"/>
          <p:cNvGraphicFramePr/>
          <p:nvPr/>
        </p:nvGraphicFramePr>
        <p:xfrm>
          <a:off x="793750" y="1828800"/>
          <a:ext cx="7829550" cy="4456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5"/>
          <p:cNvSpPr txBox="1">
            <a:spLocks noChangeArrowheads="1"/>
          </p:cNvSpPr>
          <p:nvPr/>
        </p:nvSpPr>
        <p:spPr bwMode="auto">
          <a:xfrm>
            <a:off x="746125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701675" y="819150"/>
            <a:ext cx="8145463" cy="935038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Структура расходов районного бюджета на 2018 год </a:t>
            </a:r>
          </a:p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CC"/>
                </a:solidFill>
              </a:rPr>
              <a:t>в разрезе экономической классификации на выполнение собственных расходных обязательств</a:t>
            </a:r>
          </a:p>
        </p:txBody>
      </p:sp>
      <p:grpSp>
        <p:nvGrpSpPr>
          <p:cNvPr id="25606" name="Organization Chart 7"/>
          <p:cNvGrpSpPr>
            <a:grpSpLocks noChangeAspect="1"/>
          </p:cNvGrpSpPr>
          <p:nvPr/>
        </p:nvGrpSpPr>
        <p:grpSpPr bwMode="auto">
          <a:xfrm>
            <a:off x="482600" y="2940050"/>
            <a:ext cx="8280400" cy="1035050"/>
            <a:chOff x="1148" y="1304"/>
            <a:chExt cx="1872" cy="720"/>
          </a:xfrm>
        </p:grpSpPr>
        <p:cxnSp>
          <p:nvCxnSpPr>
            <p:cNvPr id="25621" name="_s5124"/>
            <p:cNvCxnSpPr>
              <a:cxnSpLocks noChangeShapeType="1"/>
              <a:stCxn id="25625" idx="0"/>
              <a:endCxn id="25623" idx="2"/>
            </p:cNvCxnSpPr>
            <p:nvPr/>
          </p:nvCxnSpPr>
          <p:spPr bwMode="auto">
            <a:xfrm rot="16200000" flipV="1">
              <a:off x="2266" y="1414"/>
              <a:ext cx="144" cy="5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22" name="_s5125"/>
            <p:cNvCxnSpPr>
              <a:cxnSpLocks noChangeShapeType="1"/>
              <a:stCxn id="25624" idx="0"/>
              <a:endCxn id="25623" idx="2"/>
            </p:cNvCxnSpPr>
            <p:nvPr/>
          </p:nvCxnSpPr>
          <p:spPr bwMode="auto">
            <a:xfrm rot="5400000" flipH="1" flipV="1">
              <a:off x="1762" y="1410"/>
              <a:ext cx="144" cy="50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623" name="_s5126"/>
            <p:cNvSpPr>
              <a:spLocks noChangeArrowheads="1"/>
            </p:cNvSpPr>
            <p:nvPr/>
          </p:nvSpPr>
          <p:spPr bwMode="auto">
            <a:xfrm>
              <a:off x="1590" y="1304"/>
              <a:ext cx="995" cy="288"/>
            </a:xfrm>
            <a:prstGeom prst="roundRect">
              <a:avLst>
                <a:gd name="adj" fmla="val 16667"/>
              </a:avLst>
            </a:prstGeom>
            <a:solidFill>
              <a:srgbClr val="FF33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/>
                <a:t>Социально-значимые расходы- 71%</a:t>
              </a:r>
            </a:p>
          </p:txBody>
        </p:sp>
        <p:sp>
          <p:nvSpPr>
            <p:cNvPr id="25624" name="_s5127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потребность –113,7  </a:t>
              </a:r>
              <a:r>
                <a:rPr lang="ru-RU">
                  <a:solidFill>
                    <a:srgbClr val="CCFF99"/>
                  </a:solidFill>
                </a:rPr>
                <a:t>млн.руб</a:t>
              </a:r>
              <a:r>
                <a:rPr lang="ru-RU"/>
                <a:t>.</a:t>
              </a:r>
            </a:p>
          </p:txBody>
        </p:sp>
        <p:sp>
          <p:nvSpPr>
            <p:cNvPr id="25625" name="_s5128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проект- 88,7   млн.руб.-78%</a:t>
              </a:r>
            </a:p>
          </p:txBody>
        </p:sp>
      </p:grpSp>
      <p:grpSp>
        <p:nvGrpSpPr>
          <p:cNvPr id="25607" name="Organization Chart 14"/>
          <p:cNvGrpSpPr>
            <a:grpSpLocks noChangeAspect="1"/>
          </p:cNvGrpSpPr>
          <p:nvPr/>
        </p:nvGrpSpPr>
        <p:grpSpPr bwMode="auto">
          <a:xfrm>
            <a:off x="522288" y="4284663"/>
            <a:ext cx="8189912" cy="1079500"/>
            <a:chOff x="1148" y="1304"/>
            <a:chExt cx="1872" cy="720"/>
          </a:xfrm>
        </p:grpSpPr>
        <p:cxnSp>
          <p:nvCxnSpPr>
            <p:cNvPr id="25616" name="_s5131"/>
            <p:cNvCxnSpPr>
              <a:cxnSpLocks noChangeShapeType="1"/>
              <a:stCxn id="25620" idx="0"/>
              <a:endCxn id="25618" idx="2"/>
            </p:cNvCxnSpPr>
            <p:nvPr/>
          </p:nvCxnSpPr>
          <p:spPr bwMode="auto">
            <a:xfrm rot="16200000" flipV="1">
              <a:off x="2266" y="1414"/>
              <a:ext cx="144" cy="49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7" name="_s5132"/>
            <p:cNvCxnSpPr>
              <a:cxnSpLocks noChangeShapeType="1"/>
              <a:stCxn id="25619" idx="0"/>
              <a:endCxn id="25618" idx="2"/>
            </p:cNvCxnSpPr>
            <p:nvPr/>
          </p:nvCxnSpPr>
          <p:spPr bwMode="auto">
            <a:xfrm rot="5400000" flipH="1" flipV="1">
              <a:off x="1762" y="1410"/>
              <a:ext cx="144" cy="509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618" name="_s5133"/>
            <p:cNvSpPr>
              <a:spLocks noChangeArrowheads="1"/>
            </p:cNvSpPr>
            <p:nvPr/>
          </p:nvSpPr>
          <p:spPr bwMode="auto">
            <a:xfrm>
              <a:off x="1596" y="1304"/>
              <a:ext cx="986" cy="288"/>
            </a:xfrm>
            <a:prstGeom prst="roundRect">
              <a:avLst>
                <a:gd name="adj" fmla="val 16667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 b="1" i="1"/>
                <a:t>Первоочередные расходы – 17%</a:t>
              </a:r>
            </a:p>
          </p:txBody>
        </p:sp>
        <p:sp>
          <p:nvSpPr>
            <p:cNvPr id="25619" name="_s5134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/>
                <a:t>потребность- 37,2   млн.руб.</a:t>
              </a:r>
            </a:p>
          </p:txBody>
        </p:sp>
        <p:sp>
          <p:nvSpPr>
            <p:cNvPr id="25620" name="_s5135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900"/>
                <a:t>проект-21,4 млн.руб.-57,5%</a:t>
              </a:r>
            </a:p>
          </p:txBody>
        </p:sp>
      </p:grpSp>
      <p:grpSp>
        <p:nvGrpSpPr>
          <p:cNvPr id="25608" name="Organization Chart 21"/>
          <p:cNvGrpSpPr>
            <a:grpSpLocks noChangeAspect="1"/>
          </p:cNvGrpSpPr>
          <p:nvPr/>
        </p:nvGrpSpPr>
        <p:grpSpPr bwMode="auto">
          <a:xfrm>
            <a:off x="571500" y="5695950"/>
            <a:ext cx="8235950" cy="990600"/>
            <a:chOff x="1148" y="1304"/>
            <a:chExt cx="1872" cy="720"/>
          </a:xfrm>
        </p:grpSpPr>
        <p:cxnSp>
          <p:nvCxnSpPr>
            <p:cNvPr id="25611" name="_s5138"/>
            <p:cNvCxnSpPr>
              <a:cxnSpLocks noChangeShapeType="1"/>
              <a:stCxn id="25615" idx="0"/>
              <a:endCxn id="25613" idx="2"/>
            </p:cNvCxnSpPr>
            <p:nvPr/>
          </p:nvCxnSpPr>
          <p:spPr bwMode="auto">
            <a:xfrm rot="5400000" flipH="1">
              <a:off x="2264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25612" name="_s5139"/>
            <p:cNvCxnSpPr>
              <a:cxnSpLocks noChangeShapeType="1"/>
              <a:stCxn id="25614" idx="0"/>
              <a:endCxn id="25613" idx="2"/>
            </p:cNvCxnSpPr>
            <p:nvPr/>
          </p:nvCxnSpPr>
          <p:spPr bwMode="auto">
            <a:xfrm rot="-5400000">
              <a:off x="1760" y="1412"/>
              <a:ext cx="144" cy="504"/>
            </a:xfrm>
            <a:prstGeom prst="bentConnector3">
              <a:avLst>
                <a:gd name="adj1" fmla="val 4528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25613" name="_s5140"/>
            <p:cNvSpPr>
              <a:spLocks noChangeArrowheads="1"/>
            </p:cNvSpPr>
            <p:nvPr/>
          </p:nvSpPr>
          <p:spPr bwMode="auto">
            <a:xfrm>
              <a:off x="1652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b="1" i="1"/>
                <a:t>Прочие расходы-12%</a:t>
              </a:r>
            </a:p>
          </p:txBody>
        </p:sp>
        <p:sp>
          <p:nvSpPr>
            <p:cNvPr id="25614" name="_s5141"/>
            <p:cNvSpPr>
              <a:spLocks noChangeArrowheads="1"/>
            </p:cNvSpPr>
            <p:nvPr/>
          </p:nvSpPr>
          <p:spPr bwMode="auto">
            <a:xfrm>
              <a:off x="1148" y="173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3366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потребность- 20,3 млн.руб.</a:t>
              </a:r>
            </a:p>
          </p:txBody>
        </p:sp>
        <p:sp>
          <p:nvSpPr>
            <p:cNvPr id="25615" name="_s5142"/>
            <p:cNvSpPr>
              <a:spLocks noChangeArrowheads="1"/>
            </p:cNvSpPr>
            <p:nvPr/>
          </p:nvSpPr>
          <p:spPr bwMode="auto">
            <a:xfrm>
              <a:off x="2156" y="1736"/>
              <a:ext cx="864" cy="287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254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/>
                <a:t>проект- 14,8 млн.руб.-72,9%</a:t>
              </a:r>
            </a:p>
          </p:txBody>
        </p:sp>
      </p:grpSp>
      <p:sp>
        <p:nvSpPr>
          <p:cNvPr id="25609" name="AutoShape 28"/>
          <p:cNvSpPr>
            <a:spLocks noChangeArrowheads="1"/>
          </p:cNvSpPr>
          <p:nvPr/>
        </p:nvSpPr>
        <p:spPr bwMode="auto">
          <a:xfrm>
            <a:off x="566738" y="1898650"/>
            <a:ext cx="3960812" cy="674688"/>
          </a:xfrm>
          <a:prstGeom prst="roundRect">
            <a:avLst>
              <a:gd name="adj" fmla="val 16667"/>
            </a:avLst>
          </a:prstGeom>
          <a:solidFill>
            <a:srgbClr val="993366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Потребность </a:t>
            </a: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по расчетам ГРБС- 171,2 млн.руб.</a:t>
            </a:r>
          </a:p>
          <a:p>
            <a:pPr algn="ctr" eaLnBrk="0" hangingPunct="0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5610" name="AutoShape 29"/>
          <p:cNvSpPr>
            <a:spLocks noChangeArrowheads="1"/>
          </p:cNvSpPr>
          <p:nvPr/>
        </p:nvSpPr>
        <p:spPr bwMode="auto">
          <a:xfrm>
            <a:off x="4751388" y="1873250"/>
            <a:ext cx="3870325" cy="7112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25400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ru-RU" b="1">
              <a:solidFill>
                <a:srgbClr val="FFFFFF"/>
              </a:solidFill>
            </a:endParaRP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Прогнозируется</a:t>
            </a:r>
          </a:p>
          <a:p>
            <a:pPr algn="ctr" eaLnBrk="0" hangingPunct="0"/>
            <a:r>
              <a:rPr lang="ru-RU" b="1">
                <a:solidFill>
                  <a:srgbClr val="FFFFFF"/>
                </a:solidFill>
              </a:rPr>
              <a:t>Проектом – 124,9 млн.руб.- 73%</a:t>
            </a:r>
          </a:p>
          <a:p>
            <a:pPr algn="ctr" eaLnBrk="0" hangingPunct="0"/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26" name="Номер слайда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71653-87C4-4A95-B75A-4F583927F86D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F3DF60-66A8-490C-88B5-0993A6DE7784}" type="slidenum">
              <a:rPr lang="ru-RU"/>
              <a:pPr>
                <a:defRPr/>
              </a:pPr>
              <a:t>22</a:t>
            </a:fld>
            <a:endParaRPr lang="ru-RU"/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9216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9350" y="984250"/>
            <a:ext cx="6889750" cy="7207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Структура расходов районного бюджета </a:t>
            </a:r>
          </a:p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CC"/>
                </a:solidFill>
                <a:latin typeface="Georgia" pitchFamily="18" charset="0"/>
              </a:rPr>
              <a:t>на 2018 год</a:t>
            </a:r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9" name="Схема 8"/>
          <p:cNvGraphicFramePr/>
          <p:nvPr/>
        </p:nvGraphicFramePr>
        <p:xfrm>
          <a:off x="566738" y="1854200"/>
          <a:ext cx="7696200" cy="4184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D1124E-256F-4FDD-B63A-9B6532ADC678}" type="slidenum">
              <a:rPr lang="ru-RU"/>
              <a:pPr>
                <a:defRPr/>
              </a:pPr>
              <a:t>23</a:t>
            </a:fld>
            <a:endParaRPr lang="ru-RU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615950" y="762000"/>
            <a:ext cx="7823200" cy="415925"/>
          </a:xfrm>
          <a:custGeom>
            <a:avLst/>
            <a:gdLst>
              <a:gd name="T0" fmla="*/ 0 w 8001056"/>
              <a:gd name="T1" fmla="*/ 0 h 769441"/>
              <a:gd name="T2" fmla="*/ 7786688 w 8001056"/>
              <a:gd name="T3" fmla="*/ 0 h 769441"/>
              <a:gd name="T4" fmla="*/ 7786688 w 8001056"/>
              <a:gd name="T5" fmla="*/ 830262 h 769441"/>
              <a:gd name="T6" fmla="*/ 0 w 8001056"/>
              <a:gd name="T7" fmla="*/ 830262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«Образование» на 2018 год</a:t>
            </a:r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431800" y="257175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pSp>
        <p:nvGrpSpPr>
          <p:cNvPr id="5130" name="Organization Chart 76"/>
          <p:cNvGrpSpPr>
            <a:grpSpLocks noChangeAspect="1"/>
          </p:cNvGrpSpPr>
          <p:nvPr/>
        </p:nvGrpSpPr>
        <p:grpSpPr bwMode="auto">
          <a:xfrm>
            <a:off x="82550" y="2405063"/>
            <a:ext cx="2779713" cy="4038600"/>
            <a:chOff x="1148" y="1264"/>
            <a:chExt cx="1558" cy="1307"/>
          </a:xfrm>
        </p:grpSpPr>
        <p:cxnSp>
          <p:nvCxnSpPr>
            <p:cNvPr id="5153" name="_s7172"/>
            <p:cNvCxnSpPr>
              <a:cxnSpLocks noChangeShapeType="1"/>
              <a:stCxn id="5157" idx="3"/>
              <a:endCxn id="5155" idx="2"/>
            </p:cNvCxnSpPr>
            <p:nvPr/>
          </p:nvCxnSpPr>
          <p:spPr bwMode="auto">
            <a:xfrm flipV="1">
              <a:off x="2038" y="1521"/>
              <a:ext cx="144" cy="906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54" name="_s7173"/>
            <p:cNvCxnSpPr>
              <a:cxnSpLocks noChangeShapeType="1"/>
              <a:stCxn id="5156" idx="3"/>
              <a:endCxn id="5155" idx="2"/>
            </p:cNvCxnSpPr>
            <p:nvPr/>
          </p:nvCxnSpPr>
          <p:spPr bwMode="auto">
            <a:xfrm flipV="1">
              <a:off x="2038" y="1521"/>
              <a:ext cx="144" cy="38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5155" name="_s7174"/>
            <p:cNvSpPr>
              <a:spLocks noChangeArrowheads="1"/>
            </p:cNvSpPr>
            <p:nvPr/>
          </p:nvSpPr>
          <p:spPr bwMode="auto">
            <a:xfrm>
              <a:off x="1659" y="1264"/>
              <a:ext cx="1047" cy="257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Дошкольное 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образование 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39,9 млн.руб.</a:t>
              </a:r>
            </a:p>
          </p:txBody>
        </p:sp>
        <p:sp>
          <p:nvSpPr>
            <p:cNvPr id="5156" name="_s7175"/>
            <p:cNvSpPr>
              <a:spLocks noChangeArrowheads="1"/>
            </p:cNvSpPr>
            <p:nvPr/>
          </p:nvSpPr>
          <p:spPr bwMode="auto">
            <a:xfrm>
              <a:off x="1148" y="1665"/>
              <a:ext cx="890" cy="474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бюджетных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 учреждений-39,1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в том числе: 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Местный бюджет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-12,1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Республиканский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- 27,0</a:t>
              </a:r>
            </a:p>
            <a:p>
              <a:pPr algn="ctr" eaLnBrk="0" hangingPunct="0"/>
              <a:endParaRPr lang="ru-RU" sz="900" b="1">
                <a:solidFill>
                  <a:srgbClr val="000000"/>
                </a:solidFill>
                <a:latin typeface="Georgia" pitchFamily="18" charset="0"/>
              </a:endParaRPr>
            </a:p>
          </p:txBody>
        </p:sp>
        <p:sp>
          <p:nvSpPr>
            <p:cNvPr id="5157" name="_s7176"/>
            <p:cNvSpPr>
              <a:spLocks noChangeArrowheads="1"/>
            </p:cNvSpPr>
            <p:nvPr/>
          </p:nvSpPr>
          <p:spPr bwMode="auto">
            <a:xfrm>
              <a:off x="1174" y="228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 программы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- 0,8</a:t>
              </a:r>
            </a:p>
          </p:txBody>
        </p:sp>
      </p:grpSp>
      <p:grpSp>
        <p:nvGrpSpPr>
          <p:cNvPr id="5131" name="Organization Chart 84"/>
          <p:cNvGrpSpPr>
            <a:grpSpLocks noChangeAspect="1"/>
          </p:cNvGrpSpPr>
          <p:nvPr/>
        </p:nvGrpSpPr>
        <p:grpSpPr bwMode="auto">
          <a:xfrm>
            <a:off x="5741988" y="2393950"/>
            <a:ext cx="2835275" cy="4275138"/>
            <a:chOff x="1148" y="1304"/>
            <a:chExt cx="1440" cy="2015"/>
          </a:xfrm>
        </p:grpSpPr>
        <p:cxnSp>
          <p:nvCxnSpPr>
            <p:cNvPr id="5144" name="_s7179"/>
            <p:cNvCxnSpPr>
              <a:cxnSpLocks noChangeShapeType="1"/>
              <a:stCxn id="5152" idx="1"/>
              <a:endCxn id="5148" idx="2"/>
            </p:cNvCxnSpPr>
            <p:nvPr/>
          </p:nvCxnSpPr>
          <p:spPr bwMode="auto">
            <a:xfrm rot="10800000">
              <a:off x="1674" y="1722"/>
              <a:ext cx="39" cy="144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45" name="_s7180"/>
            <p:cNvCxnSpPr>
              <a:cxnSpLocks noChangeShapeType="1"/>
              <a:stCxn id="5151" idx="1"/>
              <a:endCxn id="5148" idx="2"/>
            </p:cNvCxnSpPr>
            <p:nvPr/>
          </p:nvCxnSpPr>
          <p:spPr bwMode="auto">
            <a:xfrm rot="10800000">
              <a:off x="1674" y="1722"/>
              <a:ext cx="39" cy="988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46" name="_s7181"/>
            <p:cNvCxnSpPr>
              <a:cxnSpLocks noChangeShapeType="1"/>
              <a:stCxn id="5150" idx="1"/>
              <a:endCxn id="5148" idx="2"/>
            </p:cNvCxnSpPr>
            <p:nvPr/>
          </p:nvCxnSpPr>
          <p:spPr bwMode="auto">
            <a:xfrm rot="10800000">
              <a:off x="1674" y="1722"/>
              <a:ext cx="39" cy="59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47" name="_s7182"/>
            <p:cNvCxnSpPr>
              <a:cxnSpLocks noChangeShapeType="1"/>
              <a:stCxn id="5149" idx="1"/>
              <a:endCxn id="5148" idx="2"/>
            </p:cNvCxnSpPr>
            <p:nvPr/>
          </p:nvCxnSpPr>
          <p:spPr bwMode="auto">
            <a:xfrm rot="10800000">
              <a:off x="1674" y="1722"/>
              <a:ext cx="39" cy="21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5148" name="_s7183"/>
            <p:cNvSpPr>
              <a:spLocks noChangeArrowheads="1"/>
            </p:cNvSpPr>
            <p:nvPr/>
          </p:nvSpPr>
          <p:spPr bwMode="auto">
            <a:xfrm>
              <a:off x="1148" y="1304"/>
              <a:ext cx="1051" cy="412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Другие вопросы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 </a:t>
              </a:r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в области</a:t>
              </a:r>
            </a:p>
            <a:p>
              <a:pPr algn="ctr" eaLnBrk="0" hangingPunct="0"/>
              <a:r>
                <a:rPr lang="ru-RU" sz="1200" b="1">
                  <a:solidFill>
                    <a:srgbClr val="FFFFFF"/>
                  </a:solidFill>
                  <a:latin typeface="Georgia" pitchFamily="18" charset="0"/>
                </a:rPr>
                <a:t> образования</a:t>
              </a:r>
            </a:p>
            <a:p>
              <a:pPr algn="ctr" eaLnBrk="0" hangingPunct="0"/>
              <a:r>
                <a:rPr lang="ru-RU" sz="1400" b="1">
                  <a:solidFill>
                    <a:srgbClr val="FFFFFF"/>
                  </a:solidFill>
                  <a:latin typeface="Georgia" pitchFamily="18" charset="0"/>
                </a:rPr>
                <a:t>13,3 млн.руб</a:t>
              </a:r>
              <a:r>
                <a:rPr lang="ru-RU" sz="1400" b="1">
                  <a:solidFill>
                    <a:schemeClr val="hlink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5149" name="_s7184"/>
            <p:cNvSpPr>
              <a:spLocks noChangeArrowheads="1"/>
            </p:cNvSpPr>
            <p:nvPr/>
          </p:nvSpPr>
          <p:spPr bwMode="auto">
            <a:xfrm>
              <a:off x="1720" y="17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Содержание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аппарата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3,1</a:t>
              </a:r>
            </a:p>
          </p:txBody>
        </p:sp>
        <p:sp>
          <p:nvSpPr>
            <p:cNvPr id="5150" name="_s7185"/>
            <p:cNvSpPr>
              <a:spLocks noChangeArrowheads="1"/>
            </p:cNvSpPr>
            <p:nvPr/>
          </p:nvSpPr>
          <p:spPr bwMode="auto">
            <a:xfrm>
              <a:off x="1720" y="2132"/>
              <a:ext cx="868" cy="360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Государственные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 полномочия по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опеке и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попечительству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2,1</a:t>
              </a:r>
            </a:p>
          </p:txBody>
        </p:sp>
        <p:sp>
          <p:nvSpPr>
            <p:cNvPr id="5151" name="_s7186"/>
            <p:cNvSpPr>
              <a:spLocks noChangeArrowheads="1"/>
            </p:cNvSpPr>
            <p:nvPr/>
          </p:nvSpPr>
          <p:spPr bwMode="auto">
            <a:xfrm>
              <a:off x="1720" y="2534"/>
              <a:ext cx="864" cy="352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Централизованная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бухгалтерия и 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метод. кабинет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7,5</a:t>
              </a:r>
            </a:p>
          </p:txBody>
        </p:sp>
        <p:sp>
          <p:nvSpPr>
            <p:cNvPr id="5152" name="_s7187"/>
            <p:cNvSpPr>
              <a:spLocks noChangeArrowheads="1"/>
            </p:cNvSpPr>
            <p:nvPr/>
          </p:nvSpPr>
          <p:spPr bwMode="auto">
            <a:xfrm>
              <a:off x="1720" y="302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 eaLnBrk="0" hangingPunct="0"/>
              <a:r>
                <a:rPr lang="ru-RU" sz="1000" b="1">
                  <a:solidFill>
                    <a:srgbClr val="000000"/>
                  </a:solidFill>
                </a:rPr>
                <a:t> </a:t>
              </a:r>
              <a:r>
                <a:rPr lang="ru-RU" sz="1000" b="1">
                  <a:solidFill>
                    <a:srgbClr val="000000"/>
                  </a:solidFill>
                  <a:latin typeface="Georgia" pitchFamily="18" charset="0"/>
                </a:rPr>
                <a:t>программы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0,6</a:t>
              </a:r>
            </a:p>
          </p:txBody>
        </p:sp>
      </p:grpSp>
      <p:grpSp>
        <p:nvGrpSpPr>
          <p:cNvPr id="5132" name="Organization Chart 93"/>
          <p:cNvGrpSpPr>
            <a:grpSpLocks noChangeAspect="1"/>
          </p:cNvGrpSpPr>
          <p:nvPr/>
        </p:nvGrpSpPr>
        <p:grpSpPr bwMode="auto">
          <a:xfrm>
            <a:off x="2862263" y="2393950"/>
            <a:ext cx="2789237" cy="4289425"/>
            <a:chOff x="1148" y="1304"/>
            <a:chExt cx="1440" cy="1589"/>
          </a:xfrm>
        </p:grpSpPr>
        <p:cxnSp>
          <p:nvCxnSpPr>
            <p:cNvPr id="5137" name="_s7190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1145"/>
            </a:xfrm>
            <a:prstGeom prst="bentConnector4">
              <a:avLst>
                <a:gd name="adj1" fmla="val -30769"/>
                <a:gd name="adj2" fmla="val 94296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38" name="_s7191"/>
            <p:cNvCxnSpPr>
              <a:cxnSpLocks noChangeShapeType="1"/>
            </p:cNvCxnSpPr>
            <p:nvPr/>
          </p:nvCxnSpPr>
          <p:spPr bwMode="auto">
            <a:xfrm flipH="1" flipV="1">
              <a:off x="1809" y="1604"/>
              <a:ext cx="208" cy="719"/>
            </a:xfrm>
            <a:prstGeom prst="bentConnector4">
              <a:avLst>
                <a:gd name="adj1" fmla="val -30769"/>
                <a:gd name="adj2" fmla="val 90833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5139" name="_s7192"/>
            <p:cNvCxnSpPr>
              <a:cxnSpLocks noChangeShapeType="1"/>
              <a:stCxn id="5141" idx="3"/>
            </p:cNvCxnSpPr>
            <p:nvPr/>
          </p:nvCxnSpPr>
          <p:spPr bwMode="auto">
            <a:xfrm flipH="1" flipV="1">
              <a:off x="1810" y="1670"/>
              <a:ext cx="208" cy="267"/>
            </a:xfrm>
            <a:prstGeom prst="bentConnector4">
              <a:avLst>
                <a:gd name="adj1" fmla="val -28801"/>
                <a:gd name="adj2" fmla="val 76856"/>
              </a:avLst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5140" name="_s7193"/>
            <p:cNvSpPr>
              <a:spLocks noChangeArrowheads="1"/>
            </p:cNvSpPr>
            <p:nvPr/>
          </p:nvSpPr>
          <p:spPr bwMode="auto">
            <a:xfrm>
              <a:off x="1303" y="1304"/>
              <a:ext cx="1016" cy="288"/>
            </a:xfrm>
            <a:prstGeom prst="roundRect">
              <a:avLst>
                <a:gd name="adj" fmla="val 16667"/>
              </a:avLst>
            </a:prstGeom>
            <a:solidFill>
              <a:srgbClr val="339966"/>
            </a:solidFill>
            <a:ln w="25400">
              <a:solidFill>
                <a:srgbClr val="FFFFFF"/>
              </a:solidFill>
              <a:prstDash val="sysDot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500" b="1">
                  <a:solidFill>
                    <a:srgbClr val="FFFFFF"/>
                  </a:solidFill>
                  <a:latin typeface="Georgia" pitchFamily="18" charset="0"/>
                </a:rPr>
                <a:t>Общее </a:t>
              </a:r>
            </a:p>
            <a:p>
              <a:pPr algn="ctr" eaLnBrk="0" hangingPunct="0"/>
              <a:r>
                <a:rPr lang="ru-RU" sz="1500" b="1">
                  <a:solidFill>
                    <a:srgbClr val="FFFFFF"/>
                  </a:solidFill>
                  <a:latin typeface="Georgia" pitchFamily="18" charset="0"/>
                </a:rPr>
                <a:t>образование</a:t>
              </a:r>
            </a:p>
            <a:p>
              <a:pPr algn="ctr" eaLnBrk="0" hangingPunct="0"/>
              <a:r>
                <a:rPr lang="ru-RU" sz="1500" b="1">
                  <a:solidFill>
                    <a:srgbClr val="FFFFFF"/>
                  </a:solidFill>
                  <a:latin typeface="Georgia" pitchFamily="18" charset="0"/>
                </a:rPr>
                <a:t>181,9 млн.руб.</a:t>
              </a:r>
            </a:p>
          </p:txBody>
        </p:sp>
        <p:sp>
          <p:nvSpPr>
            <p:cNvPr id="5141" name="_s7194"/>
            <p:cNvSpPr>
              <a:spLocks noChangeArrowheads="1"/>
            </p:cNvSpPr>
            <p:nvPr/>
          </p:nvSpPr>
          <p:spPr bwMode="auto">
            <a:xfrm>
              <a:off x="1148" y="1704"/>
              <a:ext cx="864" cy="466"/>
            </a:xfrm>
            <a:prstGeom prst="roundRect">
              <a:avLst>
                <a:gd name="adj" fmla="val 28810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образовательных</a:t>
              </a:r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 </a:t>
              </a:r>
            </a:p>
            <a:p>
              <a:pPr algn="ctr" eaLnBrk="0" hangingPunct="0"/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учреждений-163,5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В том числе: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Местный бюджет-23,1</a:t>
              </a:r>
            </a:p>
            <a:p>
              <a:pPr algn="ctr" eaLnBrk="0" hangingPunct="0"/>
              <a:r>
                <a:rPr lang="ru-RU" sz="900" b="1">
                  <a:solidFill>
                    <a:srgbClr val="000000"/>
                  </a:solidFill>
                  <a:latin typeface="Georgia" pitchFamily="18" charset="0"/>
                </a:rPr>
                <a:t>Республиканский-140,4</a:t>
              </a:r>
            </a:p>
          </p:txBody>
        </p:sp>
        <p:sp>
          <p:nvSpPr>
            <p:cNvPr id="5142" name="_s7195"/>
            <p:cNvSpPr>
              <a:spLocks noChangeArrowheads="1"/>
            </p:cNvSpPr>
            <p:nvPr/>
          </p:nvSpPr>
          <p:spPr bwMode="auto">
            <a:xfrm>
              <a:off x="1148" y="2271"/>
              <a:ext cx="864" cy="283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Субсидирование 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учреждений по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внешкольной работе 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с детьми- 10,4</a:t>
              </a:r>
            </a:p>
          </p:txBody>
        </p:sp>
        <p:sp>
          <p:nvSpPr>
            <p:cNvPr id="5143" name="_s7196"/>
            <p:cNvSpPr>
              <a:spLocks noChangeArrowheads="1"/>
            </p:cNvSpPr>
            <p:nvPr/>
          </p:nvSpPr>
          <p:spPr bwMode="auto">
            <a:xfrm>
              <a:off x="1148" y="2604"/>
              <a:ext cx="864" cy="289"/>
            </a:xfrm>
            <a:prstGeom prst="roundRect">
              <a:avLst>
                <a:gd name="adj" fmla="val 16667"/>
              </a:avLst>
            </a:prstGeom>
            <a:solidFill>
              <a:srgbClr val="99CC00"/>
            </a:solidFill>
            <a:ln w="254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Муниципальные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 программы</a:t>
              </a:r>
            </a:p>
            <a:p>
              <a:pPr algn="ctr" eaLnBrk="0" hangingPunct="0"/>
              <a:r>
                <a:rPr lang="ru-RU" sz="1100" b="1">
                  <a:solidFill>
                    <a:srgbClr val="000000"/>
                  </a:solidFill>
                  <a:latin typeface="Georgia" pitchFamily="18" charset="0"/>
                </a:rPr>
                <a:t> </a:t>
              </a:r>
              <a:r>
                <a:rPr lang="ru-RU" sz="1200" b="1">
                  <a:solidFill>
                    <a:srgbClr val="000000"/>
                  </a:solidFill>
                  <a:latin typeface="Georgia" pitchFamily="18" charset="0"/>
                </a:rPr>
                <a:t>–8,0</a:t>
              </a:r>
            </a:p>
          </p:txBody>
        </p:sp>
      </p:grpSp>
      <p:graphicFrame>
        <p:nvGraphicFramePr>
          <p:cNvPr id="5122" name="Organization Chart 107"/>
          <p:cNvGraphicFramePr>
            <a:graphicFrameLocks noChangeAspect="1"/>
          </p:cNvGraphicFramePr>
          <p:nvPr/>
        </p:nvGraphicFramePr>
        <p:xfrm>
          <a:off x="5214938" y="2124075"/>
          <a:ext cx="409575" cy="42545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  <p:graphicFrame>
        <p:nvGraphicFramePr>
          <p:cNvPr id="16" name="Схема 15"/>
          <p:cNvGraphicFramePr/>
          <p:nvPr/>
        </p:nvGraphicFramePr>
        <p:xfrm>
          <a:off x="438150" y="1295400"/>
          <a:ext cx="8267700" cy="71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34" name="AutoShape 125"/>
          <p:cNvSpPr>
            <a:spLocks noChangeArrowheads="1"/>
          </p:cNvSpPr>
          <p:nvPr/>
        </p:nvSpPr>
        <p:spPr bwMode="auto">
          <a:xfrm>
            <a:off x="1827213" y="2079625"/>
            <a:ext cx="261937" cy="314325"/>
          </a:xfrm>
          <a:prstGeom prst="downArrow">
            <a:avLst>
              <a:gd name="adj1" fmla="val 50000"/>
              <a:gd name="adj2" fmla="val 30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5" name="AutoShape 126"/>
          <p:cNvSpPr>
            <a:spLocks noChangeArrowheads="1"/>
          </p:cNvSpPr>
          <p:nvPr/>
        </p:nvSpPr>
        <p:spPr bwMode="auto">
          <a:xfrm flipH="1">
            <a:off x="4076700" y="2079625"/>
            <a:ext cx="269875" cy="314325"/>
          </a:xfrm>
          <a:prstGeom prst="downArrow">
            <a:avLst>
              <a:gd name="adj1" fmla="val 50000"/>
              <a:gd name="adj2" fmla="val 29118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36" name="AutoShape 127"/>
          <p:cNvSpPr>
            <a:spLocks noChangeArrowheads="1"/>
          </p:cNvSpPr>
          <p:nvPr/>
        </p:nvSpPr>
        <p:spPr bwMode="auto">
          <a:xfrm>
            <a:off x="6551613" y="2124075"/>
            <a:ext cx="252412" cy="269875"/>
          </a:xfrm>
          <a:prstGeom prst="downArrow">
            <a:avLst>
              <a:gd name="adj1" fmla="val 50000"/>
              <a:gd name="adj2" fmla="val 2673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FA263F-7C88-4EC7-94CF-A67AA02D99FC}" type="slidenum">
              <a:rPr lang="ru-RU"/>
              <a:pPr>
                <a:defRPr/>
              </a:pPr>
              <a:t>24</a:t>
            </a:fld>
            <a:endParaRPr lang="ru-RU"/>
          </a:p>
        </p:txBody>
      </p:sp>
      <p:sp>
        <p:nvSpPr>
          <p:cNvPr id="27651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>
            <a:spLocks noChangeArrowheads="1"/>
          </p:cNvSpPr>
          <p:nvPr/>
        </p:nvSpPr>
        <p:spPr bwMode="auto">
          <a:xfrm>
            <a:off x="2097088" y="819150"/>
            <a:ext cx="4724400" cy="415925"/>
          </a:xfrm>
          <a:custGeom>
            <a:avLst/>
            <a:gdLst>
              <a:gd name="T0" fmla="*/ 0 w 8001056"/>
              <a:gd name="T1" fmla="*/ 0 h 769441"/>
              <a:gd name="T2" fmla="*/ 7786688 w 8001056"/>
              <a:gd name="T3" fmla="*/ 0 h 769441"/>
              <a:gd name="T4" fmla="*/ 7786688 w 8001056"/>
              <a:gd name="T5" fmla="*/ 830262 h 769441"/>
              <a:gd name="T6" fmla="*/ 0 w 8001056"/>
              <a:gd name="T7" fmla="*/ 830262 h 769441"/>
              <a:gd name="T8" fmla="*/ 0 w 8001056"/>
              <a:gd name="T9" fmla="*/ 0 h 7694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001056"/>
              <a:gd name="T16" fmla="*/ 0 h 769441"/>
              <a:gd name="T17" fmla="*/ 8001056 w 8001056"/>
              <a:gd name="T18" fmla="*/ 769441 h 7694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rgbClr val="993366"/>
          </a:solidFill>
          <a:ln w="19050" algn="ctr">
            <a:solidFill>
              <a:srgbClr val="0000CC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sz="2000" b="1" dirty="0"/>
              <a:t>«</a:t>
            </a:r>
            <a:r>
              <a:rPr lang="ru-RU" sz="2000" b="1" dirty="0">
                <a:latin typeface="Georgia" pitchFamily="18" charset="0"/>
              </a:rPr>
              <a:t>Культура» на 2018 год</a:t>
            </a:r>
          </a:p>
        </p:txBody>
      </p:sp>
      <p:grpSp>
        <p:nvGrpSpPr>
          <p:cNvPr id="27654" name="Organization Chart 7"/>
          <p:cNvGrpSpPr>
            <a:grpSpLocks noChangeAspect="1"/>
          </p:cNvGrpSpPr>
          <p:nvPr/>
        </p:nvGrpSpPr>
        <p:grpSpPr bwMode="auto">
          <a:xfrm>
            <a:off x="1504950" y="1604963"/>
            <a:ext cx="6526213" cy="1214437"/>
            <a:chOff x="1165" y="1309"/>
            <a:chExt cx="864" cy="288"/>
          </a:xfrm>
        </p:grpSpPr>
        <p:sp>
          <p:nvSpPr>
            <p:cNvPr id="14352" name="_s8196"/>
            <p:cNvSpPr>
              <a:spLocks noChangeArrowheads="1"/>
            </p:cNvSpPr>
            <p:nvPr/>
          </p:nvSpPr>
          <p:spPr bwMode="auto">
            <a:xfrm>
              <a:off x="1165" y="130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tx1"/>
            </a:solidFill>
            <a:ln w="38100">
              <a:solidFill>
                <a:srgbClr val="993366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accent5">
                      <a:lumMod val="25000"/>
                    </a:schemeClr>
                  </a:solidFill>
                  <a:latin typeface="Georgia" pitchFamily="18" charset="0"/>
                </a:rPr>
                <a:t>Расходы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accent5">
                      <a:lumMod val="25000"/>
                    </a:schemeClr>
                  </a:solidFill>
                  <a:latin typeface="Georgia" pitchFamily="18" charset="0"/>
                </a:rPr>
                <a:t>26,5 млн.руб.</a:t>
              </a:r>
            </a:p>
            <a:p>
              <a:pPr algn="ctr" eaLnBrk="0" hangingPunct="0">
                <a:defRPr/>
              </a:pPr>
              <a:r>
                <a:rPr lang="ru-RU" sz="2000" b="1" dirty="0">
                  <a:solidFill>
                    <a:schemeClr val="accent5">
                      <a:lumMod val="25000"/>
                    </a:schemeClr>
                  </a:solidFill>
                  <a:latin typeface="Georgia" pitchFamily="18" charset="0"/>
                </a:rPr>
                <a:t>                                        -   6,8%</a:t>
              </a:r>
            </a:p>
          </p:txBody>
        </p:sp>
      </p:grpSp>
      <p:sp>
        <p:nvSpPr>
          <p:cNvPr id="14343" name="AutoShape 14"/>
          <p:cNvSpPr>
            <a:spLocks noChangeArrowheads="1"/>
          </p:cNvSpPr>
          <p:nvPr/>
        </p:nvSpPr>
        <p:spPr bwMode="auto">
          <a:xfrm>
            <a:off x="701675" y="3924300"/>
            <a:ext cx="1530350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Музеи-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3,2</a:t>
            </a:r>
          </a:p>
          <a:p>
            <a:pPr algn="ctr" eaLnBrk="0" hangingPunct="0">
              <a:defRPr/>
            </a:pPr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 млн.руб.</a:t>
            </a:r>
          </a:p>
        </p:txBody>
      </p:sp>
      <p:sp>
        <p:nvSpPr>
          <p:cNvPr id="14344" name="AutoShape 15"/>
          <p:cNvSpPr>
            <a:spLocks noChangeArrowheads="1"/>
          </p:cNvSpPr>
          <p:nvPr/>
        </p:nvSpPr>
        <p:spPr bwMode="auto">
          <a:xfrm>
            <a:off x="2276475" y="3924300"/>
            <a:ext cx="1800225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Библиотеки- 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chemeClr val="accent5">
                    <a:lumMod val="25000"/>
                  </a:schemeClr>
                </a:solidFill>
                <a:latin typeface="Times New Roman" pitchFamily="18" charset="0"/>
              </a:rPr>
              <a:t>8,2</a:t>
            </a:r>
          </a:p>
          <a:p>
            <a:pPr algn="ctr" eaLnBrk="0" hangingPunct="0">
              <a:defRPr/>
            </a:pPr>
            <a:r>
              <a:rPr lang="ru-RU" sz="16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 млн.руб.</a:t>
            </a:r>
          </a:p>
        </p:txBody>
      </p:sp>
      <p:sp>
        <p:nvSpPr>
          <p:cNvPr id="14345" name="AutoShape 16"/>
          <p:cNvSpPr>
            <a:spLocks noChangeArrowheads="1"/>
          </p:cNvSpPr>
          <p:nvPr/>
        </p:nvSpPr>
        <p:spPr bwMode="auto">
          <a:xfrm>
            <a:off x="4167188" y="3924300"/>
            <a:ext cx="2295525" cy="1485900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Муниципальные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Программы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0,7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млн.руб</a:t>
            </a:r>
            <a:r>
              <a:rPr lang="ru-RU" sz="1400" b="1" dirty="0">
                <a:solidFill>
                  <a:schemeClr val="accent5">
                    <a:lumMod val="25000"/>
                  </a:schemeClr>
                </a:solidFill>
              </a:rPr>
              <a:t>.</a:t>
            </a:r>
          </a:p>
        </p:txBody>
      </p:sp>
      <p:sp>
        <p:nvSpPr>
          <p:cNvPr id="14346" name="AutoShape 17"/>
          <p:cNvSpPr>
            <a:spLocks noChangeArrowheads="1"/>
          </p:cNvSpPr>
          <p:nvPr/>
        </p:nvSpPr>
        <p:spPr bwMode="auto">
          <a:xfrm>
            <a:off x="6507163" y="3924300"/>
            <a:ext cx="2160587" cy="1484313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28575">
            <a:solidFill>
              <a:srgbClr val="990033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Другие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вопросы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 в области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культуры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14,4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 млн.руб</a:t>
            </a:r>
            <a:r>
              <a:rPr lang="ru-RU" b="1" i="1" dirty="0">
                <a:solidFill>
                  <a:schemeClr val="accent5">
                    <a:lumMod val="25000"/>
                  </a:schemeClr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27659" name="AutoShape 20"/>
          <p:cNvSpPr>
            <a:spLocks noChangeArrowheads="1"/>
          </p:cNvSpPr>
          <p:nvPr/>
        </p:nvSpPr>
        <p:spPr bwMode="auto">
          <a:xfrm rot="5400000">
            <a:off x="1175544" y="3180556"/>
            <a:ext cx="763588" cy="269875"/>
          </a:xfrm>
          <a:prstGeom prst="notchedRightArrow">
            <a:avLst>
              <a:gd name="adj1" fmla="val 37648"/>
              <a:gd name="adj2" fmla="val 77652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ru-RU"/>
          </a:p>
        </p:txBody>
      </p:sp>
      <p:sp>
        <p:nvSpPr>
          <p:cNvPr id="27661" name="AutoShape 27"/>
          <p:cNvSpPr>
            <a:spLocks noChangeArrowheads="1"/>
          </p:cNvSpPr>
          <p:nvPr/>
        </p:nvSpPr>
        <p:spPr bwMode="auto">
          <a:xfrm rot="5400000">
            <a:off x="6934994" y="3226594"/>
            <a:ext cx="809625" cy="223837"/>
          </a:xfrm>
          <a:prstGeom prst="notchedRightArrow">
            <a:avLst>
              <a:gd name="adj1" fmla="val 50000"/>
              <a:gd name="adj2" fmla="val 90426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ru-RU"/>
          </a:p>
        </p:txBody>
      </p:sp>
      <p:sp>
        <p:nvSpPr>
          <p:cNvPr id="27662" name="AutoShape 29"/>
          <p:cNvSpPr>
            <a:spLocks noChangeArrowheads="1"/>
          </p:cNvSpPr>
          <p:nvPr/>
        </p:nvSpPr>
        <p:spPr bwMode="auto">
          <a:xfrm rot="5400000">
            <a:off x="4797425" y="3203575"/>
            <a:ext cx="765175" cy="225425"/>
          </a:xfrm>
          <a:prstGeom prst="notchedRightArrow">
            <a:avLst>
              <a:gd name="adj1" fmla="val 50000"/>
              <a:gd name="adj2" fmla="val 84859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endParaRPr lang="ru-RU"/>
          </a:p>
        </p:txBody>
      </p:sp>
      <p:sp>
        <p:nvSpPr>
          <p:cNvPr id="27663" name="AutoShape 31"/>
          <p:cNvSpPr>
            <a:spLocks noChangeAspect="1" noChangeArrowheads="1"/>
          </p:cNvSpPr>
          <p:nvPr/>
        </p:nvSpPr>
        <p:spPr bwMode="auto">
          <a:xfrm rot="16200000" flipH="1">
            <a:off x="2728119" y="3202781"/>
            <a:ext cx="763588" cy="225425"/>
          </a:xfrm>
          <a:prstGeom prst="notchedRightArrow">
            <a:avLst>
              <a:gd name="adj1" fmla="val 50000"/>
              <a:gd name="adj2" fmla="val 84683"/>
            </a:avLst>
          </a:prstGeom>
          <a:solidFill>
            <a:srgbClr val="9933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eaLnBrk="0" hangingPunct="0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97209F-D91A-4DC9-9F0A-15DF4D789CF0}" type="slidenum">
              <a:rPr lang="ru-RU"/>
              <a:pPr>
                <a:defRPr/>
              </a:pPr>
              <a:t>25</a:t>
            </a:fld>
            <a:endParaRPr lang="ru-RU"/>
          </a:p>
        </p:txBody>
      </p:sp>
      <p:sp>
        <p:nvSpPr>
          <p:cNvPr id="6150" name="TextBox 4"/>
          <p:cNvSpPr txBox="1">
            <a:spLocks noChangeArrowheads="1"/>
          </p:cNvSpPr>
          <p:nvPr/>
        </p:nvSpPr>
        <p:spPr bwMode="auto">
          <a:xfrm>
            <a:off x="785813" y="142875"/>
            <a:ext cx="78359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  <a:p>
            <a:pPr algn="ctr"/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28663"/>
            <a:ext cx="9144000" cy="1587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28663"/>
            <a:ext cx="8550275" cy="369887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tx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tx2">
                  <a:lumMod val="40000"/>
                  <a:lumOff val="60000"/>
                  <a:tint val="23500"/>
                  <a:satMod val="160000"/>
                </a:schemeClr>
              </a:gs>
            </a:gsLst>
            <a:lin ang="10800000" scaled="1"/>
            <a:tileRect/>
          </a:gra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Georgia" pitchFamily="18" charset="0"/>
              </a:rPr>
              <a:t>«Социальная политика» на 2018 год</a:t>
            </a:r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571500" y="2540000"/>
            <a:ext cx="79660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ru-RU" b="1"/>
          </a:p>
        </p:txBody>
      </p:sp>
      <p:graphicFrame>
        <p:nvGraphicFramePr>
          <p:cNvPr id="6146" name="Organization Chart 8"/>
          <p:cNvGraphicFramePr>
            <a:graphicFrameLocks/>
          </p:cNvGraphicFramePr>
          <p:nvPr/>
        </p:nvGraphicFramePr>
        <p:xfrm>
          <a:off x="3060700" y="2406650"/>
          <a:ext cx="738188" cy="1304925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  <p:grpSp>
        <p:nvGrpSpPr>
          <p:cNvPr id="6155" name="Organization Chart 15"/>
          <p:cNvGrpSpPr>
            <a:grpSpLocks noChangeAspect="1"/>
          </p:cNvGrpSpPr>
          <p:nvPr/>
        </p:nvGrpSpPr>
        <p:grpSpPr bwMode="auto">
          <a:xfrm>
            <a:off x="4259263" y="2438400"/>
            <a:ext cx="4460875" cy="4103688"/>
            <a:chOff x="1420" y="1299"/>
            <a:chExt cx="1170" cy="1998"/>
          </a:xfrm>
        </p:grpSpPr>
        <p:cxnSp>
          <p:nvCxnSpPr>
            <p:cNvPr id="6163" name="_s9223"/>
            <p:cNvCxnSpPr>
              <a:cxnSpLocks noChangeShapeType="1"/>
            </p:cNvCxnSpPr>
            <p:nvPr/>
          </p:nvCxnSpPr>
          <p:spPr bwMode="auto">
            <a:xfrm rot="10800000" flipV="1">
              <a:off x="1679" y="1299"/>
              <a:ext cx="505" cy="314"/>
            </a:xfrm>
            <a:prstGeom prst="bentConnector3">
              <a:avLst>
                <a:gd name="adj1" fmla="val -1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6164" name="_s9224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29" cy="1265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6165" name="_s9225"/>
            <p:cNvCxnSpPr>
              <a:cxnSpLocks noChangeShapeType="1"/>
            </p:cNvCxnSpPr>
            <p:nvPr/>
          </p:nvCxnSpPr>
          <p:spPr bwMode="auto">
            <a:xfrm rot="10800000">
              <a:off x="1607" y="1825"/>
              <a:ext cx="371" cy="694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cxnSp>
          <p:nvCxnSpPr>
            <p:cNvPr id="6166" name="_s9226"/>
            <p:cNvCxnSpPr>
              <a:cxnSpLocks noChangeShapeType="1"/>
            </p:cNvCxnSpPr>
            <p:nvPr/>
          </p:nvCxnSpPr>
          <p:spPr bwMode="auto">
            <a:xfrm rot="16200000" flipH="1">
              <a:off x="1683" y="1749"/>
              <a:ext cx="189" cy="341"/>
            </a:xfrm>
            <a:prstGeom prst="bentConnector2">
              <a:avLst/>
            </a:prstGeom>
            <a:noFill/>
            <a:ln w="28575">
              <a:solidFill>
                <a:srgbClr val="FFFFFF"/>
              </a:solidFill>
              <a:miter lim="800000"/>
              <a:headEnd/>
              <a:tailEnd/>
            </a:ln>
          </p:spPr>
        </p:cxnSp>
        <p:sp>
          <p:nvSpPr>
            <p:cNvPr id="6167" name="_s9227"/>
            <p:cNvSpPr>
              <a:spLocks noChangeArrowheads="1"/>
            </p:cNvSpPr>
            <p:nvPr/>
          </p:nvSpPr>
          <p:spPr bwMode="auto">
            <a:xfrm>
              <a:off x="1420" y="1321"/>
              <a:ext cx="361" cy="61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Охрана семьи </a:t>
              </a:r>
            </a:p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и детства- </a:t>
              </a:r>
            </a:p>
            <a:p>
              <a:pPr algn="ctr" eaLnBrk="0" hangingPunct="0"/>
              <a:r>
                <a:rPr lang="ru-RU" sz="14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56,8 млн.ру</a:t>
              </a:r>
              <a:r>
                <a:rPr lang="ru-RU" sz="1400" b="1">
                  <a:solidFill>
                    <a:srgbClr val="000000"/>
                  </a:solidFill>
                  <a:latin typeface="Georgia" pitchFamily="18" charset="0"/>
                </a:rPr>
                <a:t>б</a:t>
              </a:r>
              <a:r>
                <a:rPr lang="ru-RU" sz="1600" b="1">
                  <a:solidFill>
                    <a:srgbClr val="000000"/>
                  </a:solidFill>
                  <a:latin typeface="Georgia" pitchFamily="18" charset="0"/>
                </a:rPr>
                <a:t>.</a:t>
              </a:r>
            </a:p>
          </p:txBody>
        </p:sp>
        <p:sp>
          <p:nvSpPr>
            <p:cNvPr id="6168" name="_s9228"/>
            <p:cNvSpPr>
              <a:spLocks noChangeArrowheads="1"/>
            </p:cNvSpPr>
            <p:nvPr/>
          </p:nvSpPr>
          <p:spPr bwMode="auto">
            <a:xfrm>
              <a:off x="1933" y="1825"/>
              <a:ext cx="643" cy="395"/>
            </a:xfrm>
            <a:prstGeom prst="roundRect">
              <a:avLst>
                <a:gd name="adj" fmla="val 13602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Вознаграждение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приемным родителям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15,0  млн.руб. </a:t>
              </a:r>
            </a:p>
          </p:txBody>
        </p:sp>
        <p:sp>
          <p:nvSpPr>
            <p:cNvPr id="6169" name="_s9229"/>
            <p:cNvSpPr>
              <a:spLocks noChangeArrowheads="1"/>
            </p:cNvSpPr>
            <p:nvPr/>
          </p:nvSpPr>
          <p:spPr bwMode="auto">
            <a:xfrm>
              <a:off x="1922" y="2417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Выплаты на содержание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подопечных детей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25,0 млн.руб.</a:t>
              </a:r>
            </a:p>
          </p:txBody>
        </p:sp>
        <p:sp>
          <p:nvSpPr>
            <p:cNvPr id="6170" name="_s9230"/>
            <p:cNvSpPr>
              <a:spLocks noChangeArrowheads="1"/>
            </p:cNvSpPr>
            <p:nvPr/>
          </p:nvSpPr>
          <p:spPr bwMode="auto">
            <a:xfrm>
              <a:off x="1922" y="2899"/>
              <a:ext cx="668" cy="39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38100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Компенсация 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родительской платы</a:t>
              </a:r>
            </a:p>
            <a:p>
              <a:pPr algn="ctr" eaLnBrk="0" hangingPunct="0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в ДДУ- 0,4 млн.руб.</a:t>
              </a:r>
            </a:p>
          </p:txBody>
        </p:sp>
        <p:sp>
          <p:nvSpPr>
            <p:cNvPr id="6171" name="_s9231"/>
            <p:cNvSpPr>
              <a:spLocks noChangeArrowheads="1"/>
            </p:cNvSpPr>
            <p:nvPr/>
          </p:nvSpPr>
          <p:spPr bwMode="auto">
            <a:xfrm>
              <a:off x="1933" y="1343"/>
              <a:ext cx="655" cy="416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Приобретение жилья</a:t>
              </a:r>
            </a:p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 детям-сиротам</a:t>
              </a:r>
            </a:p>
            <a:p>
              <a:pPr algn="ctr"/>
              <a:r>
                <a:rPr lang="ru-RU" sz="1200" b="1" i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16,4 млн. рублей</a:t>
              </a:r>
            </a:p>
          </p:txBody>
        </p:sp>
      </p:grpSp>
      <p:grpSp>
        <p:nvGrpSpPr>
          <p:cNvPr id="6156" name="Organization Chart 38"/>
          <p:cNvGrpSpPr>
            <a:grpSpLocks noChangeAspect="1"/>
          </p:cNvGrpSpPr>
          <p:nvPr/>
        </p:nvGrpSpPr>
        <p:grpSpPr bwMode="auto">
          <a:xfrm>
            <a:off x="927100" y="1268413"/>
            <a:ext cx="7200900" cy="811212"/>
            <a:chOff x="1148" y="1304"/>
            <a:chExt cx="864" cy="288"/>
          </a:xfrm>
        </p:grpSpPr>
        <p:sp>
          <p:nvSpPr>
            <p:cNvPr id="6162" name="_s9234"/>
            <p:cNvSpPr>
              <a:spLocks noChangeArrowheads="1"/>
            </p:cNvSpPr>
            <p:nvPr/>
          </p:nvSpPr>
          <p:spPr bwMode="auto">
            <a:xfrm>
              <a:off x="1148" y="130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3366FF"/>
            </a:solidFill>
            <a:ln w="38100">
              <a:solidFill>
                <a:srgbClr val="FFFFFF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eaLnBrk="0" hangingPunct="0"/>
              <a:r>
                <a:rPr lang="ru-RU" sz="2100" b="1">
                  <a:solidFill>
                    <a:srgbClr val="FFFFFF"/>
                  </a:solidFill>
                  <a:latin typeface="Georgia" pitchFamily="18" charset="0"/>
                </a:rPr>
                <a:t>Расходы</a:t>
              </a:r>
            </a:p>
            <a:p>
              <a:pPr algn="ctr" eaLnBrk="0" hangingPunct="0"/>
              <a:r>
                <a:rPr lang="ru-RU" sz="2100" b="1">
                  <a:solidFill>
                    <a:srgbClr val="FFFFFF"/>
                  </a:solidFill>
                  <a:latin typeface="Times New Roman" pitchFamily="18" charset="0"/>
                </a:rPr>
                <a:t>61,8</a:t>
              </a:r>
              <a:r>
                <a:rPr lang="ru-RU" sz="2100" b="1">
                  <a:solidFill>
                    <a:srgbClr val="FFFFFF"/>
                  </a:solidFill>
                  <a:latin typeface="Georgia" pitchFamily="18" charset="0"/>
                </a:rPr>
                <a:t> млн.руб.- 15,7%</a:t>
              </a:r>
            </a:p>
          </p:txBody>
        </p:sp>
      </p:grpSp>
      <p:sp>
        <p:nvSpPr>
          <p:cNvPr id="6157" name="AutoShape 42"/>
          <p:cNvSpPr>
            <a:spLocks noChangeArrowheads="1"/>
          </p:cNvSpPr>
          <p:nvPr/>
        </p:nvSpPr>
        <p:spPr bwMode="auto">
          <a:xfrm>
            <a:off x="3416300" y="2139950"/>
            <a:ext cx="269875" cy="360363"/>
          </a:xfrm>
          <a:prstGeom prst="downArrow">
            <a:avLst>
              <a:gd name="adj1" fmla="val 50000"/>
              <a:gd name="adj2" fmla="val 4397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8" name="AutoShape 44"/>
          <p:cNvSpPr>
            <a:spLocks noChangeArrowheads="1"/>
          </p:cNvSpPr>
          <p:nvPr/>
        </p:nvSpPr>
        <p:spPr bwMode="auto">
          <a:xfrm>
            <a:off x="4794250" y="2095500"/>
            <a:ext cx="311150" cy="360363"/>
          </a:xfrm>
          <a:prstGeom prst="downArrow">
            <a:avLst>
              <a:gd name="adj1" fmla="val 33000"/>
              <a:gd name="adj2" fmla="val 4154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9" name="_s122892"/>
          <p:cNvSpPr>
            <a:spLocks noChangeArrowheads="1"/>
          </p:cNvSpPr>
          <p:nvPr/>
        </p:nvSpPr>
        <p:spPr bwMode="auto">
          <a:xfrm>
            <a:off x="2660650" y="2540000"/>
            <a:ext cx="1511300" cy="1200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Доплата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пенсии 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МС</a:t>
            </a:r>
          </a:p>
          <a:p>
            <a:pPr algn="ctr" eaLnBrk="0" hangingPunct="0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3,3 млн.руб</a:t>
            </a:r>
            <a:r>
              <a:rPr lang="ru-RU" sz="1200" b="1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160" name="_s122892"/>
          <p:cNvSpPr>
            <a:spLocks noChangeArrowheads="1"/>
          </p:cNvSpPr>
          <p:nvPr/>
        </p:nvSpPr>
        <p:spPr bwMode="auto">
          <a:xfrm>
            <a:off x="304800" y="2540000"/>
            <a:ext cx="2281238" cy="297815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ru-RU" sz="1400" b="1" i="1">
                <a:solidFill>
                  <a:srgbClr val="000000"/>
                </a:solidFill>
                <a:latin typeface="Times New Roman" pitchFamily="18" charset="0"/>
              </a:rPr>
              <a:t>1,7 млн. рублей </a:t>
            </a:r>
            <a:r>
              <a:rPr lang="ru-RU" sz="1600" b="1" i="1">
                <a:solidFill>
                  <a:srgbClr val="000000"/>
                </a:solidFill>
                <a:latin typeface="Times New Roman" pitchFamily="18" charset="0"/>
              </a:rPr>
              <a:t>==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МП Социальное</a:t>
            </a:r>
            <a:r>
              <a:rPr lang="ru-RU" sz="1400" b="1" i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обеспечение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 населения -   416 тыс. рублей;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МП Мероприятия по улучшению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Жилищных  условий граждан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-670 тыс. рублей;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-Осуществление госполномочий 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по соцподдержке работников</a:t>
            </a:r>
          </a:p>
          <a:p>
            <a:pPr algn="ctr"/>
            <a:r>
              <a:rPr lang="ru-RU" sz="1200" b="1" i="1">
                <a:solidFill>
                  <a:srgbClr val="000000"/>
                </a:solidFill>
                <a:latin typeface="Times New Roman" pitchFamily="18" charset="0"/>
              </a:rPr>
              <a:t> культуры-  657 тыс. рублей</a:t>
            </a: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  <a:p>
            <a:pPr algn="ctr"/>
            <a:endParaRPr lang="ru-RU" sz="12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61" name="AutoShape 79"/>
          <p:cNvSpPr>
            <a:spLocks noChangeArrowheads="1"/>
          </p:cNvSpPr>
          <p:nvPr/>
        </p:nvSpPr>
        <p:spPr bwMode="auto">
          <a:xfrm>
            <a:off x="1371600" y="2139950"/>
            <a:ext cx="269875" cy="360363"/>
          </a:xfrm>
          <a:prstGeom prst="downArrow">
            <a:avLst>
              <a:gd name="adj1" fmla="val 50000"/>
              <a:gd name="adj2" fmla="val 3338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5"/>
          <p:cNvSpPr txBox="1">
            <a:spLocks noChangeArrowheads="1"/>
          </p:cNvSpPr>
          <p:nvPr/>
        </p:nvSpPr>
        <p:spPr bwMode="auto">
          <a:xfrm>
            <a:off x="792163" y="142875"/>
            <a:ext cx="80613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96863" y="773113"/>
            <a:ext cx="8550275" cy="415925"/>
          </a:xfrm>
          <a:custGeom>
            <a:avLst/>
            <a:gdLst>
              <a:gd name="connsiteX0" fmla="*/ 0 w 8001056"/>
              <a:gd name="connsiteY0" fmla="*/ 0 h 769441"/>
              <a:gd name="connsiteX1" fmla="*/ 8001056 w 8001056"/>
              <a:gd name="connsiteY1" fmla="*/ 0 h 769441"/>
              <a:gd name="connsiteX2" fmla="*/ 8001056 w 8001056"/>
              <a:gd name="connsiteY2" fmla="*/ 769441 h 769441"/>
              <a:gd name="connsiteX3" fmla="*/ 0 w 8001056"/>
              <a:gd name="connsiteY3" fmla="*/ 769441 h 769441"/>
              <a:gd name="connsiteX4" fmla="*/ 0 w 8001056"/>
              <a:gd name="connsiteY4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01056" h="769441">
                <a:moveTo>
                  <a:pt x="0" y="0"/>
                </a:moveTo>
                <a:lnTo>
                  <a:pt x="8001056" y="0"/>
                </a:lnTo>
                <a:lnTo>
                  <a:pt x="8001056" y="769441"/>
                </a:lnTo>
                <a:lnTo>
                  <a:pt x="0" y="769441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50000"/>
            </a:schemeClr>
          </a:solidFill>
          <a:ln w="19050">
            <a:solidFill>
              <a:srgbClr val="0000CC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457200" indent="-457200" algn="ctr" eaLnBrk="0" hangingPunct="0">
              <a:defRPr/>
            </a:pPr>
            <a:r>
              <a:rPr lang="ru-RU" b="1" dirty="0">
                <a:solidFill>
                  <a:srgbClr val="000000"/>
                </a:solidFill>
              </a:rPr>
              <a:t>«</a:t>
            </a:r>
            <a:r>
              <a:rPr lang="ru-RU" sz="2000" b="1" dirty="0">
                <a:solidFill>
                  <a:srgbClr val="000000"/>
                </a:solidFill>
                <a:latin typeface="Georgia" pitchFamily="18" charset="0"/>
              </a:rPr>
              <a:t>Межбюджетные трансферты» на 2018 год</a:t>
            </a:r>
          </a:p>
        </p:txBody>
      </p:sp>
      <p:sp>
        <p:nvSpPr>
          <p:cNvPr id="15366" name="AutoShape 7"/>
          <p:cNvSpPr>
            <a:spLocks noChangeArrowheads="1"/>
          </p:cNvSpPr>
          <p:nvPr/>
        </p:nvSpPr>
        <p:spPr bwMode="auto">
          <a:xfrm>
            <a:off x="927100" y="1384300"/>
            <a:ext cx="7156450" cy="1319213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Объем межбюджетных трансфертов</a:t>
            </a:r>
          </a:p>
          <a:p>
            <a:pPr algn="ctr" eaLnBrk="0" hangingPunct="0">
              <a:defRPr/>
            </a:pP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бюджетам   поселений </a:t>
            </a:r>
          </a:p>
          <a:p>
            <a:pPr algn="ctr" eaLnBrk="0" hangingPunct="0">
              <a:defRPr/>
            </a:pPr>
            <a:r>
              <a:rPr lang="ru-RU" sz="2000" b="1" i="1" dirty="0">
                <a:solidFill>
                  <a:srgbClr val="FFFFFF"/>
                </a:solidFill>
                <a:latin typeface="Georgia" pitchFamily="18" charset="0"/>
              </a:rPr>
              <a:t>35,6</a:t>
            </a: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  млн.руб.</a:t>
            </a: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215900" y="3295650"/>
            <a:ext cx="160020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Районный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Фонд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финансовой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Поддержки 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(дотация)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30,5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 млн.руб</a:t>
            </a:r>
            <a:r>
              <a:rPr lang="ru-RU" sz="1600" b="1" i="1" dirty="0">
                <a:solidFill>
                  <a:srgbClr val="FFFFFF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2127250" y="3295650"/>
            <a:ext cx="1689100" cy="20447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Субвенция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 по соц.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поддержке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 работников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 культуры</a:t>
            </a:r>
          </a:p>
          <a:p>
            <a:pPr algn="ctr" eaLnBrk="0" hangingPunct="0">
              <a:defRPr/>
            </a:pPr>
            <a:endParaRPr lang="ru-RU" sz="1400" b="1" i="1" dirty="0">
              <a:solidFill>
                <a:srgbClr val="FFFFFF"/>
              </a:solidFill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0,4 млн.руб.</a:t>
            </a:r>
          </a:p>
        </p:txBody>
      </p:sp>
      <p:sp>
        <p:nvSpPr>
          <p:cNvPr id="15369" name="AutoShape 11"/>
          <p:cNvSpPr>
            <a:spLocks noChangeArrowheads="1"/>
          </p:cNvSpPr>
          <p:nvPr/>
        </p:nvSpPr>
        <p:spPr bwMode="auto">
          <a:xfrm rot="5400000">
            <a:off x="2800350" y="28003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682" name="AutoShape 13"/>
          <p:cNvSpPr>
            <a:spLocks noChangeArrowheads="1"/>
          </p:cNvSpPr>
          <p:nvPr/>
        </p:nvSpPr>
        <p:spPr bwMode="auto">
          <a:xfrm rot="7528920">
            <a:off x="1469232" y="2345531"/>
            <a:ext cx="222250" cy="46037"/>
          </a:xfrm>
          <a:prstGeom prst="notchedRightArrow">
            <a:avLst>
              <a:gd name="adj1" fmla="val 0"/>
              <a:gd name="adj2" fmla="val 40521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5400000">
            <a:off x="44450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 rot="5400000">
            <a:off x="59563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 rot="5400000">
            <a:off x="7556500" y="288925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 rot="5400000">
            <a:off x="1111250" y="2844800"/>
            <a:ext cx="425450" cy="260350"/>
          </a:xfrm>
          <a:prstGeom prst="notchedRightArrow">
            <a:avLst>
              <a:gd name="adj1" fmla="val 50000"/>
              <a:gd name="adj2" fmla="val 40854"/>
            </a:avLst>
          </a:prstGeom>
          <a:solidFill>
            <a:schemeClr val="tx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 bwMode="auto">
          <a:xfrm>
            <a:off x="7061200" y="3384550"/>
            <a:ext cx="1860550" cy="195580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Иные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трансферты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по передаче 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Полномочий по</a:t>
            </a:r>
          </a:p>
          <a:p>
            <a:pPr algn="ctr">
              <a:defRPr/>
            </a:pPr>
            <a:r>
              <a:rPr lang="ru-RU" sz="1100" b="1" i="1" dirty="0">
                <a:latin typeface="Georgia" pitchFamily="18" charset="0"/>
              </a:rPr>
              <a:t>градостроительной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деятельности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220,0</a:t>
            </a:r>
          </a:p>
          <a:p>
            <a:pPr algn="ctr">
              <a:defRPr/>
            </a:pPr>
            <a:r>
              <a:rPr lang="ru-RU" sz="1200" b="1" i="1" dirty="0">
                <a:latin typeface="Georgia" pitchFamily="18" charset="0"/>
              </a:rPr>
              <a:t> тыс. рублей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505450" y="3384550"/>
            <a:ext cx="1422400" cy="19367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 cap="flat" cmpd="sng" algn="ctr">
            <a:solidFill>
              <a:srgbClr val="FFFFFF"/>
            </a:solidFill>
            <a:prstDash val="sysDot"/>
            <a:round/>
            <a:headEnd type="none" w="med" len="med"/>
            <a:tailEnd type="none" w="med" len="med"/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Субсидия 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на по оплате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 труда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 работникам 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бюджетной 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Сферы</a:t>
            </a:r>
          </a:p>
          <a:p>
            <a:pPr algn="ctr">
              <a:defRPr/>
            </a:pPr>
            <a:r>
              <a:rPr lang="ru-RU" sz="1200" b="1" i="1" dirty="0">
                <a:solidFill>
                  <a:srgbClr val="FFFFFF"/>
                </a:solidFill>
                <a:latin typeface="Georgia" pitchFamily="18" charset="0"/>
              </a:rPr>
              <a:t>3,5 млн.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994150" y="3340100"/>
            <a:ext cx="1244600" cy="2000250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 w="38100">
            <a:solidFill>
              <a:srgbClr val="FFFFFF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0" tIns="0" rIns="0" bIns="0" anchor="ctr"/>
          <a:lstStyle/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субвенция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(ВУС) </a:t>
            </a:r>
          </a:p>
          <a:p>
            <a:pPr algn="ctr" eaLnBrk="0" hangingPunct="0">
              <a:defRPr/>
            </a:pPr>
            <a:endParaRPr lang="ru-RU" sz="1400" b="1" i="1" dirty="0">
              <a:solidFill>
                <a:srgbClr val="FFFFFF"/>
              </a:solidFill>
              <a:latin typeface="Georgia" pitchFamily="18" charset="0"/>
            </a:endParaRP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1,0</a:t>
            </a:r>
          </a:p>
          <a:p>
            <a:pPr algn="ctr" eaLnBrk="0" hangingPunct="0">
              <a:defRPr/>
            </a:pPr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  млн.руб</a:t>
            </a:r>
            <a:r>
              <a:rPr lang="ru-RU" b="1" i="1" dirty="0">
                <a:solidFill>
                  <a:srgbClr val="FFFFFF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71653-87C4-4A95-B75A-4F583927F86D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98263-B09E-4AF6-A4AF-FEA292AB27A6}" type="slidenum">
              <a:rPr lang="ru-RU"/>
              <a:pPr>
                <a:defRPr/>
              </a:pPr>
              <a:t>27</a:t>
            </a:fld>
            <a:endParaRPr lang="ru-RU"/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785813" y="279400"/>
            <a:ext cx="7612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solidFill>
                  <a:srgbClr val="FFFFFF"/>
                </a:solidFill>
                <a:latin typeface="Times New Roman" pitchFamily="18" charset="0"/>
              </a:rPr>
              <a:t>Финансовое управление Администрации Орджоникидзевского района</a:t>
            </a:r>
            <a:endParaRPr lang="ru-RU" sz="1600">
              <a:solidFill>
                <a:srgbClr val="FFFFFF"/>
              </a:solidFill>
              <a:latin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701675" y="684213"/>
            <a:ext cx="7920038" cy="79375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>
                <a:solidFill>
                  <a:srgbClr val="FFFFFF"/>
                </a:solidFill>
                <a:latin typeface="Georgia" pitchFamily="18" charset="0"/>
              </a:rPr>
              <a:t>ОСНОВНЫЕ ПОКАЗАТЕЛИ РАЙОННОГО БЮДЖЕТА 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</a:rPr>
              <a:t>на 2018-2020 годы</a:t>
            </a:r>
          </a:p>
        </p:txBody>
      </p:sp>
      <p:sp>
        <p:nvSpPr>
          <p:cNvPr id="179207" name="Text Box 11"/>
          <p:cNvSpPr txBox="1">
            <a:spLocks noChangeArrowheads="1"/>
          </p:cNvSpPr>
          <p:nvPr/>
        </p:nvSpPr>
        <p:spPr bwMode="auto">
          <a:xfrm>
            <a:off x="701675" y="1628775"/>
            <a:ext cx="7966075" cy="4555093"/>
          </a:xfrm>
          <a:prstGeom prst="rect">
            <a:avLst/>
          </a:prstGeom>
          <a:gradFill rotWithShape="1">
            <a:gsLst>
              <a:gs pos="0">
                <a:srgbClr val="000082">
                  <a:alpha val="39999"/>
                </a:srgbClr>
              </a:gs>
              <a:gs pos="30000">
                <a:srgbClr val="66008F">
                  <a:alpha val="41499"/>
                </a:srgbClr>
              </a:gs>
              <a:gs pos="64999">
                <a:srgbClr val="BA0066">
                  <a:alpha val="43250"/>
                </a:srgbClr>
              </a:gs>
              <a:gs pos="89999">
                <a:srgbClr val="FF0000">
                  <a:alpha val="44500"/>
                </a:srgbClr>
              </a:gs>
              <a:gs pos="100000">
                <a:srgbClr val="FF8200">
                  <a:alpha val="45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tIns="0" bIns="0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2"/>
                </a:solidFill>
              </a:rPr>
              <a:t> </a:t>
            </a: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</a:rPr>
              <a:t>2018 год</a:t>
            </a:r>
          </a:p>
          <a:p>
            <a:pPr algn="ctr">
              <a:defRPr/>
            </a:pPr>
            <a:endParaRPr lang="ru-RU" sz="1000" b="1" dirty="0">
              <a:solidFill>
                <a:schemeClr val="hlink"/>
              </a:solidFill>
              <a:latin typeface="Georgia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2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390 888,6 тыс.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392 484,7тыс. рублей</a:t>
            </a: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дефицит бюджета – </a:t>
            </a:r>
            <a:r>
              <a:rPr lang="ru-RU" sz="2000" b="1" dirty="0">
                <a:solidFill>
                  <a:srgbClr val="FFFF00"/>
                </a:solidFill>
              </a:rPr>
              <a:t>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1 596,1тыс.рублей</a:t>
            </a:r>
          </a:p>
          <a:p>
            <a:pPr algn="ctr">
              <a:defRPr/>
            </a:pP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</a:rPr>
              <a:t>2019 год</a:t>
            </a:r>
          </a:p>
          <a:p>
            <a:pPr algn="ctr">
              <a:defRPr/>
            </a:pPr>
            <a:endParaRPr lang="ru-RU" sz="2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306 672,4 тыс.рублей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307 885,6 тыс.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дефицит бюджета – </a:t>
            </a:r>
            <a:r>
              <a:rPr lang="ru-RU" sz="2000" b="1" dirty="0">
                <a:solidFill>
                  <a:srgbClr val="FFFF00"/>
                </a:solidFill>
              </a:rPr>
              <a:t>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1 213,2 тыс. рублей</a:t>
            </a:r>
          </a:p>
          <a:p>
            <a:pPr algn="ctr">
              <a:defRPr/>
            </a:pPr>
            <a:r>
              <a:rPr lang="ru-RU" sz="2000" b="1" u="sng" dirty="0">
                <a:solidFill>
                  <a:schemeClr val="hlink"/>
                </a:solidFill>
                <a:latin typeface="Times New Roman" pitchFamily="18" charset="0"/>
              </a:rPr>
              <a:t>2020 год</a:t>
            </a:r>
          </a:p>
          <a:p>
            <a:pPr algn="ctr">
              <a:defRPr/>
            </a:pPr>
            <a:endParaRPr lang="ru-RU" sz="2000" b="1" dirty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chemeClr val="accent1"/>
                </a:solidFill>
                <a:latin typeface="Georgia" pitchFamily="18" charset="0"/>
              </a:rPr>
              <a:t> </a:t>
            </a:r>
            <a:r>
              <a:rPr lang="ru-RU" sz="2000" b="1" dirty="0">
                <a:solidFill>
                  <a:srgbClr val="FFFFFF"/>
                </a:solidFill>
                <a:latin typeface="Georgia" pitchFamily="18" charset="0"/>
              </a:rPr>
              <a:t>доходы –  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181 399,1тыс.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расходы –                 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182 642,3тыс. рублей</a:t>
            </a:r>
          </a:p>
          <a:p>
            <a:pPr>
              <a:buFont typeface="Arial" charset="0"/>
              <a:buChar char="•"/>
              <a:defRPr/>
            </a:pPr>
            <a:r>
              <a:rPr lang="ru-RU" sz="2000" b="1" dirty="0">
                <a:solidFill>
                  <a:srgbClr val="FFFF00"/>
                </a:solidFill>
                <a:latin typeface="Georgia" pitchFamily="18" charset="0"/>
              </a:rPr>
              <a:t> дефицит бюджета –</a:t>
            </a:r>
            <a:r>
              <a:rPr lang="ru-RU" sz="2000" b="1" dirty="0">
                <a:solidFill>
                  <a:srgbClr val="FFFF00"/>
                </a:solidFill>
              </a:rPr>
              <a:t>    </a:t>
            </a:r>
            <a:r>
              <a:rPr lang="ru-RU" sz="2000" b="1" dirty="0">
                <a:solidFill>
                  <a:srgbClr val="FFFF00"/>
                </a:solidFill>
                <a:latin typeface="Times New Roman" pitchFamily="18" charset="0"/>
              </a:rPr>
              <a:t>1 243,2 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FAC7A-A08C-4F79-B6F0-C1F7470D4720}" type="slidenum">
              <a:rPr lang="ru-RU"/>
              <a:pPr>
                <a:defRPr/>
              </a:pPr>
              <a:t>28</a:t>
            </a:fld>
            <a:endParaRPr lang="ru-RU"/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285875" y="279400"/>
            <a:ext cx="73358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i="1" dirty="0">
                <a:solidFill>
                  <a:srgbClr val="FFFFFF"/>
                </a:solidFill>
                <a:latin typeface="Georgia" pitchFamily="18" charset="0"/>
              </a:rPr>
              <a:t>Финансовое управление Администрации Орджоникидзевского района</a:t>
            </a:r>
            <a:endParaRPr lang="ru-RU" sz="1400" dirty="0">
              <a:solidFill>
                <a:srgbClr val="FFFFFF"/>
              </a:solidFill>
              <a:latin typeface="Georgia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714375"/>
            <a:ext cx="9144000" cy="1588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Rectangle 13"/>
          <p:cNvSpPr>
            <a:spLocks/>
          </p:cNvSpPr>
          <p:nvPr/>
        </p:nvSpPr>
        <p:spPr bwMode="auto">
          <a:xfrm>
            <a:off x="0" y="728663"/>
            <a:ext cx="9144000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endParaRPr lang="ru-RU" sz="2000">
              <a:solidFill>
                <a:srgbClr val="FAC090"/>
              </a:solidFill>
            </a:endParaRP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3"/>
            <a:ext cx="8256587" cy="491648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latin typeface="Times New Roman" pitchFamily="18" charset="0"/>
              </a:rPr>
              <a:t>Контактная информация и обратная связь</a:t>
            </a:r>
          </a:p>
          <a:p>
            <a:pPr algn="ctr" eaLnBrk="1" hangingPunct="1"/>
            <a:r>
              <a:rPr lang="ru-RU" sz="2000" b="1" i="1" smtClean="0">
                <a:latin typeface="Times New Roman" pitchFamily="18" charset="0"/>
              </a:rPr>
              <a:t>Подготовлено Финансовым управлением Администрации Орджоникидзевского района</a:t>
            </a:r>
            <a:endParaRPr lang="ru-RU" sz="2000" i="1" smtClean="0">
              <a:latin typeface="Times New Roman" pitchFamily="18" charset="0"/>
            </a:endParaRP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Адрес: 665250, Республика Хакасия, п. Копьево, ул. Кирова,16</a:t>
            </a:r>
            <a:endParaRPr lang="en-US" sz="2400" i="1" smtClean="0">
              <a:latin typeface="Times New Roman" pitchFamily="18" charset="0"/>
            </a:endParaRP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Тел.(390-36)2-13-63,2-15-63</a:t>
            </a: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Электронная почта: </a:t>
            </a:r>
            <a:r>
              <a:rPr lang="en-US" sz="2400" i="1" smtClean="0">
                <a:latin typeface="Times New Roman" pitchFamily="18" charset="0"/>
              </a:rPr>
              <a:t>ORDGOFU@ mail.ru</a:t>
            </a:r>
            <a:endParaRPr lang="ru-RU" sz="2400" i="1" smtClean="0">
              <a:latin typeface="Times New Roman" pitchFamily="18" charset="0"/>
            </a:endParaRPr>
          </a:p>
          <a:p>
            <a:pPr eaLnBrk="1" hangingPunct="1"/>
            <a:r>
              <a:rPr lang="ru-RU" sz="2000" i="1" smtClean="0">
                <a:latin typeface="Times New Roman" pitchFamily="18" charset="0"/>
              </a:rPr>
              <a:t>Факс: 8(39036)2-17-63</a:t>
            </a:r>
          </a:p>
          <a:p>
            <a:pPr eaLnBrk="1" hangingPunct="1"/>
            <a:r>
              <a:rPr lang="ru-RU" sz="2400" i="1" smtClean="0">
                <a:latin typeface="Times New Roman" pitchFamily="18" charset="0"/>
              </a:rPr>
              <a:t>Режим работы: Понедельник с 8:00 до 17:00, вторник-пятница с 8:00 до 16:00, перерыв с 12:00 до 13:00</a:t>
            </a:r>
          </a:p>
          <a:p>
            <a:pPr eaLnBrk="1" hangingPunct="1"/>
            <a:r>
              <a:rPr lang="ru-RU" sz="2000" i="1" smtClean="0">
                <a:latin typeface="Times New Roman" pitchFamily="18" charset="0"/>
              </a:rPr>
              <a:t>Выходные дни: Суббота-воскресенье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2B9B42-597C-4B54-92E6-33D42D88678F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Администрации Орджоникидзевского района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Уважаемые жители Орджоникидзевского  района!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/>
              <a:t>     </a:t>
            </a:r>
            <a:r>
              <a:rPr lang="ru-RU" sz="1800" dirty="0" smtClean="0">
                <a:latin typeface="Times New Roman" pitchFamily="18" charset="0"/>
              </a:rPr>
              <a:t>В целях повышения прозрачности бюджета и бюджетного процесса Финансовым управлением Администрации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разработан информационный ресурс &lt;&lt;Бюджет для граждан&gt;&gt;. Излагая материал, мы постарались в доступной для граждан форме разъяснить все тонкости сложных механизмов бюджетного процесса. 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Как формируется доходная и расходная часть бюджета муниципального образования Орджоникидзевский  район, сколько тратится из бюджета на образование, культуру, социальную политику и другие отрасли? Ответ на этот и ряд других вопросов содержит &lt;&lt;Бюджет для граждан&gt;&gt;.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В электронном издании даны определения терминов, рассмотрен механизм бюджетного процесса в Орджоникидзевском районе. Основные параметры районного бюджета на 2018-2020 годы приведены в основном разделе практически в полном объеме, дают наглядное представление о сложившейся ситуации в районе.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dirty="0" smtClean="0">
                <a:latin typeface="Times New Roman" pitchFamily="18" charset="0"/>
              </a:rPr>
              <a:t>      Мы надеемся, что информационный ресурс &lt;&lt;&lt;Бюджет для граждан&gt;&gt; будет интересен для каждого жителя района.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9301B-9E11-448C-9ED8-A08119B4AE65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Администрации Орджоникидзевского района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8900"/>
            <a:ext cx="8070850" cy="203200"/>
          </a:xfrm>
        </p:spPr>
        <p:txBody>
          <a:bodyPr/>
          <a:lstStyle/>
          <a:p>
            <a:pPr marL="812800" indent="-812800" eaLnBrk="1" hangingPunct="1">
              <a:lnSpc>
                <a:spcPct val="80000"/>
              </a:lnSpc>
            </a:pPr>
            <a:endParaRPr lang="ru-RU" sz="2400" b="1" dirty="0" smtClean="0"/>
          </a:p>
          <a:p>
            <a:pPr marL="812800" indent="-812800" algn="ctr"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</a:rPr>
              <a:t>Содержание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Азбука бюджета</a:t>
            </a:r>
            <a:r>
              <a:rPr lang="ru-RU" sz="2400" dirty="0" smtClean="0">
                <a:latin typeface="Times New Roman" pitchFamily="18" charset="0"/>
              </a:rPr>
              <a:t> (</a:t>
            </a:r>
            <a:r>
              <a:rPr lang="ru-RU" sz="2000" dirty="0" smtClean="0">
                <a:latin typeface="Times New Roman" pitchFamily="18" charset="0"/>
              </a:rPr>
              <a:t>страницы 5-12)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Даны краткие разъяснения основных терминов, используемых при планировании бюджета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Понятие </a:t>
            </a:r>
            <a:r>
              <a:rPr lang="en-US" sz="2000" b="1" dirty="0" smtClean="0">
                <a:latin typeface="Times New Roman" pitchFamily="18" charset="0"/>
              </a:rPr>
              <a:t>&lt;&lt;</a:t>
            </a:r>
            <a:r>
              <a:rPr lang="ru-RU" sz="2000" b="1" dirty="0" smtClean="0">
                <a:latin typeface="Times New Roman" pitchFamily="18" charset="0"/>
              </a:rPr>
              <a:t>Бюджетная система</a:t>
            </a:r>
            <a:r>
              <a:rPr lang="en-US" sz="2000" b="1" dirty="0" smtClean="0">
                <a:latin typeface="Times New Roman" pitchFamily="18" charset="0"/>
              </a:rPr>
              <a:t>&gt;&gt;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13-14)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Характеризуются особенности построения бюджетной системы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800" b="1" dirty="0" smtClean="0">
                <a:latin typeface="Times New Roman" pitchFamily="18" charset="0"/>
              </a:rPr>
              <a:t>Основные характеристики бюджета  муниципального образования Орджоникидзевский  район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(страницы 15-19)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Общие сведения о доходах и расходах</a:t>
            </a:r>
            <a:endParaRPr lang="ru-RU" sz="1600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Расходы муниципального образования Орджоникидзевский район</a:t>
            </a:r>
            <a:r>
              <a:rPr lang="ru-RU" sz="2400" dirty="0" smtClean="0">
                <a:latin typeface="Times New Roman" pitchFamily="18" charset="0"/>
              </a:rPr>
              <a:t>        </a:t>
            </a:r>
            <a:r>
              <a:rPr lang="ru-RU" sz="2000" dirty="0" smtClean="0">
                <a:latin typeface="Times New Roman" pitchFamily="18" charset="0"/>
              </a:rPr>
              <a:t>(страницы 20-27)</a:t>
            </a:r>
            <a:endParaRPr lang="ru-RU" sz="2000" i="1" dirty="0" smtClean="0">
              <a:latin typeface="Times New Roman" pitchFamily="18" charset="0"/>
            </a:endParaRP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1600" i="1" dirty="0" smtClean="0">
                <a:latin typeface="Times New Roman" pitchFamily="18" charset="0"/>
              </a:rPr>
              <a:t>Особенности формирования расходов муниципального образования Орджоникидзевский район на трехлетний период 2018-2020 годов</a:t>
            </a:r>
          </a:p>
          <a:p>
            <a:pPr marL="812800" indent="-812800" eaLnBrk="1" hangingPunct="1">
              <a:lnSpc>
                <a:spcPct val="80000"/>
              </a:lnSpc>
            </a:pPr>
            <a:r>
              <a:rPr lang="ru-RU" sz="2000" b="1" dirty="0" smtClean="0">
                <a:latin typeface="Times New Roman" pitchFamily="18" charset="0"/>
              </a:rPr>
              <a:t>Справочная информация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</a:rPr>
              <a:t>(страница 28)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88E76-0DBB-4360-9ABE-752E11A69E4B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400" b="1" i="1" dirty="0" smtClean="0">
                <a:latin typeface="Georgia" pitchFamily="18" charset="0"/>
              </a:rPr>
              <a:t>Финансовое управление </a:t>
            </a:r>
            <a:br>
              <a:rPr lang="ru-RU" sz="1400" b="1" i="1" dirty="0" smtClean="0">
                <a:latin typeface="Georgia" pitchFamily="18" charset="0"/>
              </a:rPr>
            </a:br>
            <a:r>
              <a:rPr lang="ru-RU" sz="1400" b="1" i="1" dirty="0" smtClean="0">
                <a:latin typeface="Georgia" pitchFamily="18" charset="0"/>
              </a:rPr>
              <a:t>Администрации Орджоникидзевского района</a:t>
            </a:r>
            <a:r>
              <a:rPr lang="ru-RU" sz="1400" b="1" dirty="0" smtClean="0">
                <a:latin typeface="Georgia" pitchFamily="18" charset="0"/>
              </a:rPr>
              <a:t/>
            </a:r>
            <a:br>
              <a:rPr lang="ru-RU" sz="1400" b="1" dirty="0" smtClean="0">
                <a:latin typeface="Georgia" pitchFamily="18" charset="0"/>
              </a:rPr>
            </a:br>
            <a:endParaRPr lang="ru-RU" sz="1400" b="1" dirty="0" smtClean="0">
              <a:latin typeface="Georgia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smtClean="0">
                <a:latin typeface="Times New Roman" pitchFamily="18" charset="0"/>
              </a:rPr>
              <a:t>Азбука бюджета</a:t>
            </a:r>
            <a:endParaRPr lang="ru-RU" sz="24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для граждан</a:t>
            </a:r>
            <a:r>
              <a:rPr lang="ru-RU" sz="1800" b="1" u="sng" smtClean="0"/>
              <a:t> </a:t>
            </a:r>
            <a:r>
              <a:rPr lang="ru-RU" sz="1800" smtClean="0"/>
              <a:t> - </a:t>
            </a:r>
            <a:r>
              <a:rPr lang="ru-RU" sz="1800" i="1" smtClean="0">
                <a:latin typeface="Times New Roman" pitchFamily="18" charset="0"/>
              </a:rPr>
              <a:t>документ, содержащий основные положения решения о бюджете в доступной для широкого круга  заинтересованных пользователей форме, разработанный в целях ознакомления граждан с основными целями, задачами бюджетной политики, планируемыми и достигнутыми результатами использования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</a:t>
            </a:r>
            <a:r>
              <a:rPr lang="ru-RU" sz="2000" smtClean="0">
                <a:latin typeface="Times New Roman" pitchFamily="18" charset="0"/>
              </a:rPr>
              <a:t> </a:t>
            </a:r>
            <a:r>
              <a:rPr lang="ru-RU" sz="1800" smtClean="0"/>
              <a:t>– </a:t>
            </a:r>
            <a:r>
              <a:rPr lang="ru-RU" sz="1800" i="1" smtClean="0">
                <a:latin typeface="Times New Roman" pitchFamily="18" charset="0"/>
              </a:rPr>
              <a:t>важнейший инструмент регулирования экономики. В нем отражены цели развития общества и запланированы расходы для их достижения. Кроме того, бюджет – это обязательный для исполнения закон, являющийся основой системы контроля за сбором и эффективным расходованием бюджетных средств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000" b="1" i="1" u="sng" smtClean="0">
                <a:latin typeface="Times New Roman" pitchFamily="18" charset="0"/>
              </a:rPr>
              <a:t>Бюджет района</a:t>
            </a:r>
            <a:r>
              <a:rPr lang="ru-RU" sz="1800" smtClean="0"/>
              <a:t> – </a:t>
            </a:r>
            <a:r>
              <a:rPr lang="ru-RU" sz="1800" i="1" smtClean="0">
                <a:latin typeface="Times New Roman" pitchFamily="18" charset="0"/>
              </a:rPr>
              <a:t>это своего рода общий &lt;&lt;кошелек&gt;&gt;, формируемый населением и расходуемый на потребности. Одним из основных принципов бюджета муниципального образования Орджоникидзевский район является его открытость и адресность:  за каждой статьей расходов стоят конкретные получатели – учителя, педагоги, молодые семьи, пенсионеры и другие получатели бюджетных средств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9251F-1E0F-4416-BF2C-961F0398EF1F}" type="slidenum">
              <a:rPr lang="ru-RU"/>
              <a:pPr>
                <a:defRPr/>
              </a:pPr>
              <a:t>6</a:t>
            </a:fld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484438" y="5516563"/>
            <a:ext cx="9144000" cy="158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2650" y="1073150"/>
            <a:ext cx="7643812" cy="727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chemeClr val="accent5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понять, как устроен бюджет, сравним его с бюджетом отдельной семьи.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7100" y="2033588"/>
            <a:ext cx="7643813" cy="4064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Бюджет любой семьи делится на две части – </a:t>
            </a:r>
            <a:r>
              <a:rPr lang="ru-RU" sz="2000" i="1" u="sng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доходы и расходы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1" name="Схема 10"/>
          <p:cNvGraphicFramePr/>
          <p:nvPr/>
        </p:nvGraphicFramePr>
        <p:xfrm>
          <a:off x="1436665" y="2716207"/>
          <a:ext cx="6786611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14343" name="Группа 40"/>
          <p:cNvGrpSpPr>
            <a:grpSpLocks/>
          </p:cNvGrpSpPr>
          <p:nvPr/>
        </p:nvGrpSpPr>
        <p:grpSpPr bwMode="auto">
          <a:xfrm>
            <a:off x="1916113" y="4373563"/>
            <a:ext cx="6429375" cy="928687"/>
            <a:chOff x="1571604" y="4357694"/>
            <a:chExt cx="6429420" cy="928694"/>
          </a:xfrm>
        </p:grpSpPr>
        <p:sp>
          <p:nvSpPr>
            <p:cNvPr id="33" name="Минус 32"/>
            <p:cNvSpPr/>
            <p:nvPr/>
          </p:nvSpPr>
          <p:spPr>
            <a:xfrm>
              <a:off x="1571604" y="4357694"/>
              <a:ext cx="571504" cy="428628"/>
            </a:xfrm>
            <a:prstGeom prst="mathMinus">
              <a:avLst/>
            </a:prstGeom>
            <a:solidFill>
              <a:srgbClr val="FFC000"/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6" name="TextBox 34"/>
            <p:cNvSpPr txBox="1">
              <a:spLocks noChangeArrowheads="1"/>
            </p:cNvSpPr>
            <p:nvPr/>
          </p:nvSpPr>
          <p:spPr bwMode="auto">
            <a:xfrm>
              <a:off x="2357422" y="4357694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Дефицит (расходы больше доходов)</a:t>
              </a:r>
            </a:p>
          </p:txBody>
        </p:sp>
        <p:sp>
          <p:nvSpPr>
            <p:cNvPr id="36" name="Плюс 35"/>
            <p:cNvSpPr/>
            <p:nvPr/>
          </p:nvSpPr>
          <p:spPr>
            <a:xfrm>
              <a:off x="1571604" y="4857760"/>
              <a:ext cx="571504" cy="428628"/>
            </a:xfrm>
            <a:prstGeom prst="mathPlus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4348" name="TextBox 36"/>
            <p:cNvSpPr txBox="1">
              <a:spLocks noChangeArrowheads="1"/>
            </p:cNvSpPr>
            <p:nvPr/>
          </p:nvSpPr>
          <p:spPr bwMode="auto">
            <a:xfrm>
              <a:off x="2357422" y="4857760"/>
              <a:ext cx="5643602" cy="3667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Times New Roman" pitchFamily="18" charset="0"/>
                  <a:cs typeface="Times New Roman" pitchFamily="18" charset="0"/>
                </a:rPr>
                <a:t>Профицит (доходы больше расходов)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17A756-CFB3-4C8E-9885-6DE57C26FA4C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b="1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b="1" u="sng" smtClean="0">
                <a:latin typeface="Times New Roman" pitchFamily="18" charset="0"/>
              </a:rPr>
              <a:t>Доходы бюджета</a:t>
            </a:r>
            <a:endParaRPr lang="ru-RU" sz="1800" b="1" i="1" u="sng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– денежные средства, поступающие в распоряжение органов власти Орджоникидзевского района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Доходы бюджета любого уровня состоят из налоговых и неналоговых доходов, а так же безвозмездных поступлений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Налоговые доходы поступления</a:t>
            </a:r>
            <a:r>
              <a:rPr lang="ru-RU" sz="1600" i="1" u="sng" smtClean="0">
                <a:latin typeface="Times New Roman" pitchFamily="18" charset="0"/>
              </a:rPr>
              <a:t>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налог на доходы физических лиц 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налоговые доходы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-госпошлина;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b="1" i="1" u="sng" smtClean="0">
                <a:latin typeface="Times New Roman" pitchFamily="18" charset="0"/>
              </a:rPr>
              <a:t>Неналоговые доходы-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доходы от использования муниципального имущества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-доходы отплатных услуг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-штрафы за нарушения законодательства о налогах и сборах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>
                <a:latin typeface="Times New Roman" pitchFamily="18" charset="0"/>
              </a:rPr>
              <a:t>-иные неналоговые доходы</a:t>
            </a:r>
            <a:endParaRPr lang="ru-RU" sz="1600" b="1" i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600" b="1" i="1" smtClean="0">
                <a:latin typeface="Times New Roman" pitchFamily="18" charset="0"/>
              </a:rPr>
              <a:t>Безвозмездные поступления-</a:t>
            </a:r>
          </a:p>
          <a:p>
            <a:pPr eaLnBrk="1" hangingPunct="1">
              <a:lnSpc>
                <a:spcPct val="80000"/>
              </a:lnSpc>
            </a:pPr>
            <a:r>
              <a:rPr lang="ru-RU" sz="1600" smtClean="0"/>
              <a:t>-</a:t>
            </a:r>
            <a:r>
              <a:rPr lang="ru-RU" sz="1600" smtClean="0">
                <a:latin typeface="Times New Roman" pitchFamily="18" charset="0"/>
              </a:rPr>
              <a:t>безвозмездные поступления из республиканского бюджета (дотации, субсидии, субвенции, иные межбюджетные трансферты)-безвозмездные поступления от организаций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03F36-2CE3-495A-B6B3-A95857D438C8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1600" b="1" i="1" smtClean="0">
                <a:latin typeface="Times New Roman" pitchFamily="18" charset="0"/>
              </a:rPr>
              <a:t>Финансовое управление</a:t>
            </a:r>
            <a:r>
              <a:rPr lang="ru-RU" sz="1600" smtClean="0">
                <a:latin typeface="Times New Roman" pitchFamily="18" charset="0"/>
              </a:rPr>
              <a:t> </a:t>
            </a:r>
            <a:r>
              <a:rPr lang="ru-RU" sz="1600" b="1" i="1" smtClean="0">
                <a:latin typeface="Times New Roman" pitchFamily="18" charset="0"/>
              </a:rPr>
              <a:t/>
            </a:r>
            <a:br>
              <a:rPr lang="ru-RU" sz="1600" b="1" i="1" smtClean="0">
                <a:latin typeface="Times New Roman" pitchFamily="18" charset="0"/>
              </a:rPr>
            </a:br>
            <a:r>
              <a:rPr lang="ru-RU" sz="1600" b="1" i="1" smtClean="0">
                <a:latin typeface="Times New Roman" pitchFamily="18" charset="0"/>
              </a:rPr>
              <a:t>Администрации Орджоникидзевского района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1800" y="1268413"/>
            <a:ext cx="8229600" cy="4951412"/>
          </a:xfrm>
        </p:spPr>
        <p:txBody>
          <a:bodyPr/>
          <a:lstStyle/>
          <a:p>
            <a:pPr eaLnBrk="1" hangingPunct="1"/>
            <a:endParaRPr lang="ru-RU" b="1" u="sng" smtClean="0"/>
          </a:p>
          <a:p>
            <a:pPr algn="ctr" eaLnBrk="1" hangingPunct="1"/>
            <a:r>
              <a:rPr lang="ru-RU" sz="2400" b="1" u="sng" smtClean="0">
                <a:latin typeface="Times New Roman" pitchFamily="18" charset="0"/>
              </a:rPr>
              <a:t>Доходы бюджета</a:t>
            </a:r>
            <a:endParaRPr lang="ru-RU" sz="2400" b="1" i="1" smtClean="0">
              <a:latin typeface="Times New Roman" pitchFamily="18" charset="0"/>
            </a:endParaRP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Собственные средства – это средства, не имеющие определения цели расходования-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Неналоговые доходы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выравнивание бюджетной обеспеченности,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Дотации на поддержку мер по обеспечению сбалансированности бюджетов</a:t>
            </a:r>
          </a:p>
          <a:p>
            <a:pPr eaLnBrk="1" hangingPunct="1"/>
            <a:r>
              <a:rPr lang="ru-RU" sz="2000" b="1" u="sng" smtClean="0">
                <a:latin typeface="Times New Roman" pitchFamily="18" charset="0"/>
              </a:rPr>
              <a:t>Целевые средства – это средства, которые должны быть израсходованы строго по целевому назначению-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Субсидии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 Субвенции </a:t>
            </a:r>
          </a:p>
          <a:p>
            <a:pPr eaLnBrk="1" hangingPunct="1"/>
            <a:r>
              <a:rPr lang="ru-RU" sz="1800" i="1" smtClean="0">
                <a:latin typeface="Times New Roman" pitchFamily="18" charset="0"/>
              </a:rPr>
              <a:t>Иные межбюджетные трансферты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AA3224-666B-4976-A7C1-6756A845BFE7}" type="slidenum">
              <a:rPr lang="ru-RU"/>
              <a:pPr>
                <a:defRPr/>
              </a:pPr>
              <a:t>9</a:t>
            </a:fld>
            <a:endParaRPr lang="ru-RU"/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1016000" y="233363"/>
            <a:ext cx="8001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Финансовое управление </a:t>
            </a:r>
          </a:p>
          <a:p>
            <a:pPr algn="ctr"/>
            <a:r>
              <a:rPr lang="ru-RU" sz="1600" b="1" i="1">
                <a:latin typeface="Times New Roman" pitchFamily="18" charset="0"/>
                <a:cs typeface="Times New Roman" pitchFamily="18" charset="0"/>
              </a:rPr>
              <a:t>Администрации Орджоникидзевского района</a:t>
            </a:r>
            <a:endParaRPr lang="ru-RU" sz="1600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0" y="819150"/>
            <a:ext cx="9144000" cy="42863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3" name="TextBox 7"/>
          <p:cNvGrpSpPr>
            <a:grpSpLocks/>
          </p:cNvGrpSpPr>
          <p:nvPr/>
        </p:nvGrpSpPr>
        <p:grpSpPr bwMode="auto">
          <a:xfrm>
            <a:off x="2727325" y="819150"/>
            <a:ext cx="3370263" cy="371475"/>
            <a:chOff x="1705" y="492"/>
            <a:chExt cx="2123" cy="266"/>
          </a:xfrm>
        </p:grpSpPr>
        <p:pic>
          <p:nvPicPr>
            <p:cNvPr id="17436" name="TextBox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5" y="492"/>
              <a:ext cx="2123" cy="238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7" name="Text Box 6"/>
            <p:cNvSpPr txBox="1">
              <a:spLocks noChangeArrowheads="1"/>
            </p:cNvSpPr>
            <p:nvPr/>
          </p:nvSpPr>
          <p:spPr bwMode="auto">
            <a:xfrm>
              <a:off x="1710" y="495"/>
              <a:ext cx="2115" cy="263"/>
            </a:xfrm>
            <a:prstGeom prst="rect">
              <a:avLst/>
            </a:prstGeom>
            <a:solidFill>
              <a:srgbClr val="00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Межбюджетные трансферты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41313" y="1358900"/>
            <a:ext cx="8572500" cy="863600"/>
          </a:xfrm>
          <a:prstGeom prst="rect">
            <a:avLst/>
          </a:prstGeom>
          <a:solidFill>
            <a:srgbClr val="00FF00"/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бюджетной системы Российской Федерации (статья 6 Бюджетного кодекса Российской Федерации)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000875" y="3071813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Субсидии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86250" y="3071813"/>
            <a:ext cx="1500188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Субвенции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pSp>
        <p:nvGrpSpPr>
          <p:cNvPr id="17417" name="Прямоугольник 20"/>
          <p:cNvGrpSpPr>
            <a:grpSpLocks/>
          </p:cNvGrpSpPr>
          <p:nvPr/>
        </p:nvGrpSpPr>
        <p:grpSpPr bwMode="auto">
          <a:xfrm>
            <a:off x="2232025" y="3968750"/>
            <a:ext cx="1544638" cy="1709738"/>
            <a:chOff x="1340" y="2557"/>
            <a:chExt cx="964" cy="1325"/>
          </a:xfrm>
        </p:grpSpPr>
        <p:pic>
          <p:nvPicPr>
            <p:cNvPr id="17434" name="Прямоугольник 20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340" y="2557"/>
              <a:ext cx="964" cy="1325"/>
            </a:xfrm>
            <a:prstGeom prst="rect">
              <a:avLst/>
            </a:prstGeom>
            <a:solidFill>
              <a:srgbClr val="CCFF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5" name="Text Box 12"/>
            <p:cNvSpPr txBox="1">
              <a:spLocks noChangeArrowheads="1"/>
            </p:cNvSpPr>
            <p:nvPr/>
          </p:nvSpPr>
          <p:spPr bwMode="auto">
            <a:xfrm>
              <a:off x="1395" y="2610"/>
              <a:ext cx="765" cy="112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поддержку мер по обеспечению сбаланси –рованности бюджетов</a:t>
              </a:r>
            </a:p>
          </p:txBody>
        </p:sp>
      </p:grpSp>
      <p:grpSp>
        <p:nvGrpSpPr>
          <p:cNvPr id="17418" name="Прямоугольник 23"/>
          <p:cNvGrpSpPr>
            <a:grpSpLocks/>
          </p:cNvGrpSpPr>
          <p:nvPr/>
        </p:nvGrpSpPr>
        <p:grpSpPr bwMode="auto">
          <a:xfrm>
            <a:off x="296863" y="3924300"/>
            <a:ext cx="1955800" cy="1530350"/>
            <a:chOff x="173" y="2465"/>
            <a:chExt cx="1232" cy="964"/>
          </a:xfrm>
        </p:grpSpPr>
        <p:pic>
          <p:nvPicPr>
            <p:cNvPr id="17432" name="Прямоугольник 23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3" y="2465"/>
              <a:ext cx="1232" cy="9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33" name="Text Box 15"/>
            <p:cNvSpPr txBox="1">
              <a:spLocks noChangeArrowheads="1"/>
            </p:cNvSpPr>
            <p:nvPr/>
          </p:nvSpPr>
          <p:spPr bwMode="auto">
            <a:xfrm>
              <a:off x="225" y="2520"/>
              <a:ext cx="103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На выравнивание  бюджетной  обеспеченности</a:t>
              </a:r>
            </a:p>
          </p:txBody>
        </p:sp>
      </p:grp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50938" y="3068638"/>
            <a:ext cx="1428750" cy="415925"/>
          </a:xfrm>
          <a:prstGeom prst="rect">
            <a:avLst/>
          </a:prstGeom>
          <a:solidFill>
            <a:srgbClr val="00FF00"/>
          </a:solidFill>
          <a:ln w="19050" algn="ctr">
            <a:solidFill>
              <a:schemeClr val="bg1"/>
            </a:solidFill>
            <a:miter lim="800000"/>
            <a:headEnd/>
            <a:tailEnd/>
          </a:ln>
          <a:effectLst>
            <a:outerShdw dist="101600" dir="2700000" algn="tl" rotWithShape="0">
              <a:srgbClr val="00000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2000" dirty="0">
                <a:solidFill>
                  <a:schemeClr val="bg1"/>
                </a:solidFill>
                <a:latin typeface="+mn-lt"/>
              </a:rPr>
              <a:t> </a:t>
            </a:r>
          </a:p>
        </p:txBody>
      </p:sp>
      <p:grpSp>
        <p:nvGrpSpPr>
          <p:cNvPr id="17420" name="Прямоугольник 39"/>
          <p:cNvGrpSpPr>
            <a:grpSpLocks/>
          </p:cNvGrpSpPr>
          <p:nvPr/>
        </p:nvGrpSpPr>
        <p:grpSpPr bwMode="auto">
          <a:xfrm>
            <a:off x="3851275" y="3968750"/>
            <a:ext cx="2530475" cy="1395413"/>
            <a:chOff x="2423" y="2511"/>
            <a:chExt cx="1594" cy="964"/>
          </a:xfrm>
        </p:grpSpPr>
        <p:pic>
          <p:nvPicPr>
            <p:cNvPr id="17430" name="Прямоугольник 39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23" y="2511"/>
              <a:ext cx="1594" cy="96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31" name="Text Box 19"/>
            <p:cNvSpPr txBox="1">
              <a:spLocks noChangeArrowheads="1"/>
            </p:cNvSpPr>
            <p:nvPr/>
          </p:nvSpPr>
          <p:spPr bwMode="auto">
            <a:xfrm>
              <a:off x="2475" y="2565"/>
              <a:ext cx="1395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финансирование «переданных» другим публично-правовым образованиям полномочий</a:t>
              </a:r>
              <a:endPara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421" name="Прямоугольник 42"/>
          <p:cNvGrpSpPr>
            <a:grpSpLocks/>
          </p:cNvGrpSpPr>
          <p:nvPr/>
        </p:nvGrpSpPr>
        <p:grpSpPr bwMode="auto">
          <a:xfrm>
            <a:off x="6551613" y="3968750"/>
            <a:ext cx="2455862" cy="1530350"/>
            <a:chOff x="4132" y="2511"/>
            <a:chExt cx="1547" cy="964"/>
          </a:xfrm>
        </p:grpSpPr>
        <p:pic>
          <p:nvPicPr>
            <p:cNvPr id="17428" name="Прямоугольник 4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32" y="2511"/>
              <a:ext cx="1547" cy="964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17429" name="Text Box 22"/>
            <p:cNvSpPr txBox="1">
              <a:spLocks noChangeArrowheads="1"/>
            </p:cNvSpPr>
            <p:nvPr/>
          </p:nvSpPr>
          <p:spPr bwMode="auto">
            <a:xfrm>
              <a:off x="4185" y="2565"/>
              <a:ext cx="1350" cy="765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solidFill>
                    <a:srgbClr val="000000"/>
                  </a:solidFill>
                  <a:latin typeface="Times New Roman" pitchFamily="18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cxnSp>
        <p:nvCxnSpPr>
          <p:cNvPr id="17422" name="Прямая со стрелкой 41"/>
          <p:cNvCxnSpPr>
            <a:cxnSpLocks noChangeShapeType="1"/>
            <a:stCxn id="27" idx="2"/>
          </p:cNvCxnSpPr>
          <p:nvPr/>
        </p:nvCxnSpPr>
        <p:spPr bwMode="auto">
          <a:xfrm>
            <a:off x="1865313" y="3494088"/>
            <a:ext cx="1139825" cy="47466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17423" name="Прямая со стрелкой 44"/>
          <p:cNvCxnSpPr>
            <a:cxnSpLocks noChangeShapeType="1"/>
            <a:stCxn id="27" idx="2"/>
          </p:cNvCxnSpPr>
          <p:nvPr/>
        </p:nvCxnSpPr>
        <p:spPr bwMode="auto">
          <a:xfrm flipH="1">
            <a:off x="1274763" y="3494088"/>
            <a:ext cx="590550" cy="430212"/>
          </a:xfrm>
          <a:prstGeom prst="straightConnector1">
            <a:avLst/>
          </a:prstGeom>
          <a:noFill/>
          <a:ln w="28575" algn="ctr">
            <a:solidFill>
              <a:srgbClr val="835E01"/>
            </a:solidFill>
            <a:round/>
            <a:headEnd/>
            <a:tailEnd type="arrow" w="med" len="med"/>
          </a:ln>
        </p:spPr>
      </p:cxnSp>
      <p:cxnSp>
        <p:nvCxnSpPr>
          <p:cNvPr id="31" name="Прямая со стрелкой 30"/>
          <p:cNvCxnSpPr/>
          <p:nvPr/>
        </p:nvCxnSpPr>
        <p:spPr>
          <a:xfrm rot="5400000">
            <a:off x="4787107" y="3785394"/>
            <a:ext cx="571500" cy="1587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7451725" y="3763963"/>
            <a:ext cx="528637" cy="1588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39"/>
          <p:cNvGrpSpPr>
            <a:grpSpLocks/>
          </p:cNvGrpSpPr>
          <p:nvPr/>
        </p:nvGrpSpPr>
        <p:grpSpPr bwMode="auto">
          <a:xfrm>
            <a:off x="1773218" y="2233604"/>
            <a:ext cx="6215106" cy="787399"/>
            <a:chOff x="1140594" y="3214686"/>
            <a:chExt cx="2431274" cy="1143802"/>
          </a:xfrm>
          <a:effectLst>
            <a:glow rad="139700">
              <a:schemeClr val="bg1">
                <a:alpha val="40000"/>
              </a:schemeClr>
            </a:glow>
          </a:effectLst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1142181" y="3857414"/>
              <a:ext cx="2428100" cy="2114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2034340" y="3538165"/>
              <a:ext cx="646957" cy="0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rot="5400000" flipH="1" flipV="1">
              <a:off x="890850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 flipH="1" flipV="1">
              <a:off x="2106487" y="4107158"/>
              <a:ext cx="501074" cy="1587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3320538" y="4107158"/>
              <a:ext cx="50107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prstDash val="sysDot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11213</TotalTime>
  <Words>1791</Words>
  <Application>Microsoft Office PowerPoint</Application>
  <PresentationFormat>Экран (4:3)</PresentationFormat>
  <Paragraphs>472</Paragraphs>
  <Slides>28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Calibri</vt:lpstr>
      <vt:lpstr>Times New Roman</vt:lpstr>
      <vt:lpstr>Verdana</vt:lpstr>
      <vt:lpstr>Georgia</vt:lpstr>
      <vt:lpstr>Wingdings</vt:lpstr>
      <vt:lpstr>Вершина горы</vt:lpstr>
      <vt:lpstr>    Финансовое управление Администрации Орджоникидзевского района</vt:lpstr>
      <vt:lpstr>          Бюджет для граждан подготовлен на основании Решения Совета депутатов  Орджоникидзевского района от 26.12.2017г. № 34-17 “О районном  бюджете муниципального образования Орджоникидзевский район Республики Хакасия на 2018 год и на плановый период 2019 и 2020 годов”.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 Администрации Орджоникидзевского района </vt:lpstr>
      <vt:lpstr>Слайд 6</vt:lpstr>
      <vt:lpstr>Финансовое управление  Администрации Орджоникидзевского района</vt:lpstr>
      <vt:lpstr>Финансовое управление  Администрации Орджоникидзевского района</vt:lpstr>
      <vt:lpstr>Слайд 9</vt:lpstr>
      <vt:lpstr>Финансовое управление 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 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Финансовое управление Администрации Орджоникидзевского района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Company>Министерство финансов и экономики РХ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Министерство финансов Республики Хакасия</dc:title>
  <dc:creator>mf13</dc:creator>
  <cp:lastModifiedBy>User</cp:lastModifiedBy>
  <cp:revision>943</cp:revision>
  <dcterms:created xsi:type="dcterms:W3CDTF">2010-10-13T06:30:11Z</dcterms:created>
  <dcterms:modified xsi:type="dcterms:W3CDTF">2018-01-11T07:17:12Z</dcterms:modified>
</cp:coreProperties>
</file>