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263" r:id="rId2"/>
    <p:sldId id="414" r:id="rId3"/>
    <p:sldId id="415" r:id="rId4"/>
    <p:sldId id="416" r:id="rId5"/>
    <p:sldId id="418" r:id="rId6"/>
    <p:sldId id="428" r:id="rId7"/>
    <p:sldId id="423" r:id="rId8"/>
    <p:sldId id="424" r:id="rId9"/>
    <p:sldId id="429" r:id="rId10"/>
    <p:sldId id="431" r:id="rId11"/>
    <p:sldId id="432" r:id="rId12"/>
    <p:sldId id="433" r:id="rId13"/>
    <p:sldId id="434" r:id="rId14"/>
    <p:sldId id="435" r:id="rId15"/>
    <p:sldId id="436" r:id="rId16"/>
    <p:sldId id="439" r:id="rId17"/>
    <p:sldId id="393" r:id="rId18"/>
    <p:sldId id="407" r:id="rId19"/>
    <p:sldId id="395" r:id="rId20"/>
    <p:sldId id="466" r:id="rId21"/>
    <p:sldId id="467" r:id="rId22"/>
    <p:sldId id="468" r:id="rId23"/>
    <p:sldId id="469" r:id="rId24"/>
    <p:sldId id="470" r:id="rId25"/>
    <p:sldId id="471" r:id="rId26"/>
    <p:sldId id="472" r:id="rId27"/>
    <p:sldId id="473" r:id="rId28"/>
    <p:sldId id="443" r:id="rId29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000000"/>
    <a:srgbClr val="FFFF00"/>
    <a:srgbClr val="FF5050"/>
    <a:srgbClr val="CCFF99"/>
    <a:srgbClr val="373DAB"/>
    <a:srgbClr val="FFFFFF"/>
    <a:srgbClr val="B2B2B2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 autoAdjust="0"/>
    <p:restoredTop sz="94624" autoAdjust="0"/>
  </p:normalViewPr>
  <p:slideViewPr>
    <p:cSldViewPr>
      <p:cViewPr varScale="1">
        <p:scale>
          <a:sx n="73" d="100"/>
          <a:sy n="73" d="100"/>
        </p:scale>
        <p:origin x="-7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hPercent val="50"/>
      <c:rotY val="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470725995316298E-2"/>
          <c:y val="0.2075471698113219"/>
          <c:w val="0.77751756440280839"/>
          <c:h val="0.5849056603773586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00"/>
            </a:solidFill>
            <a:ln w="1290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2498137492781877E-2"/>
                  <c:y val="-1.0771793245302136E-2"/>
                </c:manualLayout>
              </c:layout>
              <c:showVal val="1"/>
            </c:dLbl>
            <c:dLbl>
              <c:idx val="1"/>
              <c:layout>
                <c:manualLayout>
                  <c:x val="-8.8069418777223674E-3"/>
                  <c:y val="-2.3808092007592185E-3"/>
                </c:manualLayout>
              </c:layout>
              <c:showVal val="1"/>
            </c:dLbl>
            <c:dLbl>
              <c:idx val="2"/>
              <c:layout>
                <c:manualLayout>
                  <c:x val="-1.7777789998682542E-2"/>
                  <c:y val="-6.3721271117959909E-3"/>
                </c:manualLayout>
              </c:layout>
              <c:showVal val="1"/>
            </c:dLbl>
            <c:dLbl>
              <c:idx val="3"/>
              <c:layout>
                <c:manualLayout>
                  <c:x val="-6.1868330324998241E-3"/>
                  <c:y val="1.2636761693571122E-2"/>
                </c:manualLayout>
              </c:layout>
              <c:showVal val="1"/>
            </c:dLbl>
            <c:dLbl>
              <c:idx val="4"/>
              <c:layout>
                <c:manualLayout>
                  <c:x val="-1.3524596337538313E-2"/>
                  <c:y val="2.0246932140642331E-3"/>
                </c:manualLayout>
              </c:layout>
              <c:showVal val="1"/>
            </c:dLbl>
            <c:dLbl>
              <c:idx val="5"/>
              <c:layout>
                <c:manualLayout>
                  <c:x val="-1.5982114015143493E-2"/>
                  <c:y val="-8.7929641253077263E-3"/>
                </c:manualLayout>
              </c:layout>
              <c:showVal val="1"/>
            </c:dLbl>
            <c:spPr>
              <a:noFill/>
              <a:ln w="25806">
                <a:noFill/>
              </a:ln>
            </c:spPr>
            <c:txPr>
              <a:bodyPr/>
              <a:lstStyle/>
              <a:p>
                <a:pPr>
                  <a:defRPr sz="11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641.70000000000005</c:v>
                </c:pt>
                <c:pt idx="1">
                  <c:v>544.70000000000005</c:v>
                </c:pt>
                <c:pt idx="2">
                  <c:v>460</c:v>
                </c:pt>
                <c:pt idx="3">
                  <c:v>423</c:v>
                </c:pt>
                <c:pt idx="4">
                  <c:v>421.1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CC00"/>
            </a:solidFill>
            <a:ln w="1290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0580660880493586E-3"/>
                  <c:y val="-5.8429331178471424E-3"/>
                </c:manualLayout>
              </c:layout>
              <c:showVal val="1"/>
            </c:dLbl>
            <c:dLbl>
              <c:idx val="1"/>
              <c:layout>
                <c:manualLayout>
                  <c:x val="1.432057574488876E-2"/>
                  <c:y val="-3.5613477909533444E-3"/>
                </c:manualLayout>
              </c:layout>
              <c:showVal val="1"/>
            </c:dLbl>
            <c:dLbl>
              <c:idx val="2"/>
              <c:layout>
                <c:manualLayout>
                  <c:x val="1.7138065485505598E-2"/>
                  <c:y val="-3.6032548437411487E-3"/>
                </c:manualLayout>
              </c:layout>
              <c:showVal val="1"/>
            </c:dLbl>
            <c:dLbl>
              <c:idx val="3"/>
              <c:layout>
                <c:manualLayout>
                  <c:x val="4.7438364198955727E-3"/>
                  <c:y val="-1.7740025933512499E-4"/>
                </c:manualLayout>
              </c:layout>
              <c:showVal val="1"/>
            </c:dLbl>
            <c:dLbl>
              <c:idx val="4"/>
              <c:layout>
                <c:manualLayout>
                  <c:x val="1.6205676870617365E-2"/>
                  <c:y val="3.541427846578845E-3"/>
                </c:manualLayout>
              </c:layout>
              <c:showVal val="1"/>
            </c:dLbl>
            <c:dLbl>
              <c:idx val="5"/>
              <c:layout>
                <c:manualLayout>
                  <c:x val="8.9213534567001759E-3"/>
                  <c:y val="-7.1824554150301811E-3"/>
                </c:manualLayout>
              </c:layout>
              <c:showVal val="1"/>
            </c:dLbl>
            <c:spPr>
              <a:noFill/>
              <a:ln w="25806">
                <a:noFill/>
              </a:ln>
            </c:spPr>
            <c:txPr>
              <a:bodyPr/>
              <a:lstStyle/>
              <a:p>
                <a:pPr>
                  <a:defRPr sz="11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642</c:v>
                </c:pt>
                <c:pt idx="1">
                  <c:v>548</c:v>
                </c:pt>
                <c:pt idx="2">
                  <c:v>461.2</c:v>
                </c:pt>
                <c:pt idx="3">
                  <c:v>424.2</c:v>
                </c:pt>
                <c:pt idx="4">
                  <c:v>422.3</c:v>
                </c:pt>
              </c:numCache>
            </c:numRef>
          </c:val>
        </c:ser>
        <c:dLbls>
          <c:showVal val="1"/>
        </c:dLbls>
        <c:gapDepth val="0"/>
        <c:shape val="box"/>
        <c:axId val="66310912"/>
        <c:axId val="66312448"/>
        <c:axId val="0"/>
      </c:bar3DChart>
      <c:catAx>
        <c:axId val="66310912"/>
        <c:scaling>
          <c:orientation val="minMax"/>
        </c:scaling>
        <c:axPos val="b"/>
        <c:numFmt formatCode="General" sourceLinked="1"/>
        <c:tickLblPos val="low"/>
        <c:spPr>
          <a:ln w="3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312448"/>
        <c:crosses val="autoZero"/>
        <c:auto val="1"/>
        <c:lblAlgn val="ctr"/>
        <c:lblOffset val="100"/>
        <c:tickLblSkip val="1"/>
        <c:tickMarkSkip val="1"/>
      </c:catAx>
      <c:valAx>
        <c:axId val="66312448"/>
        <c:scaling>
          <c:orientation val="minMax"/>
        </c:scaling>
        <c:axPos val="l"/>
        <c:majorGridlines>
          <c:spPr>
            <a:ln w="322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310912"/>
        <c:crosses val="autoZero"/>
        <c:crossBetween val="between"/>
        <c:majorUnit val="50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9227161120989229"/>
          <c:y val="0.47924520363916256"/>
          <c:w val="0.1030444984699489"/>
          <c:h val="8.8679297601461024E-2"/>
        </c:manualLayout>
      </c:layout>
      <c:spPr>
        <a:solidFill>
          <a:schemeClr val="bg1"/>
        </a:solidFill>
        <a:ln w="3225">
          <a:solidFill>
            <a:schemeClr val="tx1"/>
          </a:solidFill>
          <a:prstDash val="solid"/>
        </a:ln>
      </c:spPr>
      <c:txPr>
        <a:bodyPr/>
        <a:lstStyle/>
        <a:p>
          <a:pPr>
            <a:defRPr sz="102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hPercent val="61"/>
      <c:rotY val="44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5519587829299133E-2"/>
          <c:y val="4.0648605365007279E-2"/>
          <c:w val="0.78688524590163744"/>
          <c:h val="0.8549783549783549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1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3465052979488713E-4"/>
                  <c:y val="-1.2584634547800181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5.7073902305927104E-3"/>
                  <c:y val="-7.6904302601618112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7.5980606590842882E-3"/>
                  <c:y val="-7.3279505316072727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.1453299066783319"/>
                  <c:y val="-4.0515592330619713E-3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r>
                      <a:rPr lang="en-US" sz="18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800" dirty="0" smtClean="0">
                        <a:latin typeface="Times New Roman" pitchFamily="18" charset="0"/>
                        <a:cs typeface="Times New Roman" pitchFamily="18" charset="0"/>
                      </a:rPr>
                      <a:t>7,5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5362">
                  <a:noFill/>
                </a:ln>
              </c:spPr>
              <c:showVal val="1"/>
            </c:dLbl>
            <c:delete val="1"/>
          </c:dLbls>
          <c:cat>
            <c:strRef>
              <c:f>Sheet1!$B$1:$F$1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60.6</c:v>
                </c:pt>
                <c:pt idx="1">
                  <c:v>67.7</c:v>
                </c:pt>
                <c:pt idx="2">
                  <c:v>74.599999999999994</c:v>
                </c:pt>
                <c:pt idx="3">
                  <c:v>78.099999999999994</c:v>
                </c:pt>
                <c:pt idx="4">
                  <c:v>82.3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6204918829590745E-3"/>
                  <c:y val="2.0036478491036187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4894770098182182E-3"/>
                  <c:y val="1.1677565728012821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2.7859191212209603E-3"/>
                  <c:y val="1.4204368521731393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2.0055652765626538E-3"/>
                  <c:y val="1.5574536233818239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4.7731359968892781E-3"/>
                  <c:y val="1.050914186574136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1098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16.100000000000001</c:v>
                </c:pt>
                <c:pt idx="1">
                  <c:v>14.3</c:v>
                </c:pt>
                <c:pt idx="2">
                  <c:v>6.5</c:v>
                </c:pt>
                <c:pt idx="3">
                  <c:v>6.6</c:v>
                </c:pt>
                <c:pt idx="4">
                  <c:v>6.7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FF00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2189170798094665E-2"/>
                  <c:y val="4.239734863650519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</c:dLbl>
            <c:dLbl>
              <c:idx val="1"/>
              <c:layout>
                <c:manualLayout>
                  <c:x val="-2.6649411879070748E-2"/>
                  <c:y val="6.509853641176211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</c:dLbl>
            <c:dLbl>
              <c:idx val="2"/>
              <c:layout>
                <c:manualLayout>
                  <c:x val="-3.3087027316029992E-2"/>
                  <c:y val="-4.107389118733039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</c:dLbl>
            <c:dLbl>
              <c:idx val="3"/>
              <c:layout>
                <c:manualLayout>
                  <c:x val="0.11144636434334594"/>
                  <c:y val="-3.9100938653854724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107,3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noFill/>
                <a:ln w="25362">
                  <a:noFill/>
                </a:ln>
              </c:spPr>
              <c:showLegendKey val="1"/>
              <c:showVal val="1"/>
            </c:dLbl>
            <c:delete val="1"/>
          </c:dLbls>
          <c:cat>
            <c:strRef>
              <c:f>Sheet1!$B$1:$F$1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565</c:v>
                </c:pt>
                <c:pt idx="1">
                  <c:v>462.7</c:v>
                </c:pt>
                <c:pt idx="2">
                  <c:v>378.9</c:v>
                </c:pt>
                <c:pt idx="3">
                  <c:v>338.3</c:v>
                </c:pt>
                <c:pt idx="4">
                  <c:v>332.1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9900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2.4724652473996311E-2"/>
                  <c:y val="-3.7448285066061715E-3"/>
                </c:manualLayout>
              </c:layout>
              <c:showVal val="1"/>
            </c:dLbl>
            <c:dLbl>
              <c:idx val="1"/>
              <c:layout>
                <c:manualLayout>
                  <c:x val="3.1364950908914176E-2"/>
                  <c:y val="-2.2731883090884801E-2"/>
                </c:manualLayout>
              </c:layout>
              <c:showVal val="1"/>
            </c:dLbl>
            <c:dLbl>
              <c:idx val="2"/>
              <c:layout>
                <c:manualLayout>
                  <c:x val="2.1096651113055313E-2"/>
                  <c:y val="-1.0776502513457008E-2"/>
                </c:manualLayout>
              </c:layout>
              <c:showVal val="1"/>
            </c:dLbl>
            <c:dLbl>
              <c:idx val="3"/>
              <c:layout>
                <c:manualLayout>
                  <c:x val="1.9443593856323521E-2"/>
                  <c:y val="-1.9015080742025913E-2"/>
                </c:manualLayout>
              </c:layout>
              <c:showVal val="1"/>
            </c:dLbl>
            <c:dLbl>
              <c:idx val="4"/>
              <c:layout>
                <c:manualLayout>
                  <c:x val="-1.8469913483036847E-4"/>
                  <c:y val="-1.6478491036078121E-2"/>
                </c:manualLayout>
              </c:layout>
              <c:showVal val="1"/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641.70000000000005</c:v>
                </c:pt>
                <c:pt idx="1">
                  <c:v>544.70000000000005</c:v>
                </c:pt>
                <c:pt idx="2">
                  <c:v>461.2</c:v>
                </c:pt>
                <c:pt idx="3">
                  <c:v>423</c:v>
                </c:pt>
                <c:pt idx="4">
                  <c:v>421.1</c:v>
                </c:pt>
              </c:numCache>
            </c:numRef>
          </c:val>
        </c:ser>
        <c:gapDepth val="0"/>
        <c:shape val="box"/>
        <c:axId val="66584960"/>
        <c:axId val="66586496"/>
        <c:axId val="0"/>
      </c:bar3DChart>
      <c:catAx>
        <c:axId val="66584960"/>
        <c:scaling>
          <c:orientation val="minMax"/>
        </c:scaling>
        <c:axPos val="b"/>
        <c:numFmt formatCode="General" sourceLinked="1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66586496"/>
        <c:crosses val="autoZero"/>
        <c:auto val="1"/>
        <c:lblAlgn val="ctr"/>
        <c:lblOffset val="100"/>
        <c:tickLblSkip val="1"/>
        <c:tickMarkSkip val="1"/>
      </c:catAx>
      <c:valAx>
        <c:axId val="66586496"/>
        <c:scaling>
          <c:orientation val="minMax"/>
        </c:scaling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66584960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84202877418100563"/>
          <c:y val="0.16883116883116894"/>
          <c:w val="0.15562931369689928"/>
          <c:h val="0.38961038961039041"/>
        </c:manualLayout>
      </c:layout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59"/>
      <c:depthPercent val="11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675720254787632"/>
          <c:y val="2.8629900107348904E-2"/>
          <c:w val="0.89174560216509302"/>
          <c:h val="0.835585585585585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rotWithShape="0">
              <a:gsLst>
                <a:gs pos="0">
                  <a:srgbClr val="C0C0C0"/>
                </a:gs>
                <a:gs pos="100000">
                  <a:srgbClr val="800000"/>
                </a:gs>
              </a:gsLst>
              <a:lin ang="5400000" scaled="1"/>
            </a:gradFill>
            <a:ln w="1385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9.9119614561154652E-3"/>
                  <c:y val="0.10224650058433769"/>
                </c:manualLayout>
              </c:layout>
              <c:showVal val="1"/>
            </c:dLbl>
            <c:dLbl>
              <c:idx val="1"/>
              <c:layout>
                <c:manualLayout>
                  <c:x val="5.2454744398018434E-3"/>
                  <c:y val="0.10971375388016102"/>
                </c:manualLayout>
              </c:layout>
              <c:showVal val="1"/>
            </c:dLbl>
            <c:dLbl>
              <c:idx val="2"/>
              <c:layout>
                <c:manualLayout>
                  <c:x val="7.0355186892230928E-3"/>
                  <c:y val="0.10794058941042327"/>
                </c:manualLayout>
              </c:layout>
              <c:showVal val="1"/>
            </c:dLbl>
            <c:dLbl>
              <c:idx val="3"/>
              <c:layout>
                <c:manualLayout>
                  <c:x val="1.3415854044946164E-2"/>
                  <c:y val="6.8751526945632885E-2"/>
                </c:manualLayout>
              </c:layout>
              <c:showVal val="1"/>
            </c:dLbl>
            <c:spPr>
              <a:noFill/>
              <a:ln w="27708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4"/>
                <c:pt idx="0">
                  <c:v>462.7</c:v>
                </c:pt>
                <c:pt idx="1">
                  <c:v>378.9</c:v>
                </c:pt>
                <c:pt idx="2">
                  <c:v>338.3</c:v>
                </c:pt>
                <c:pt idx="3" formatCode="General">
                  <c:v>332.1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854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4"/>
              </c:numCache>
            </c:numRef>
          </c:val>
        </c:ser>
        <c:gapWidth val="0"/>
        <c:gapDepth val="0"/>
        <c:shape val="box"/>
        <c:axId val="68763648"/>
        <c:axId val="68765184"/>
        <c:axId val="0"/>
      </c:bar3DChart>
      <c:catAx>
        <c:axId val="68763648"/>
        <c:scaling>
          <c:orientation val="minMax"/>
        </c:scaling>
        <c:axPos val="b"/>
        <c:numFmt formatCode="General" sourceLinked="1"/>
        <c:tickLblPos val="low"/>
        <c:spPr>
          <a:ln w="3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8765184"/>
        <c:crosses val="autoZero"/>
        <c:auto val="1"/>
        <c:lblAlgn val="ctr"/>
        <c:lblOffset val="100"/>
        <c:tickLblSkip val="1"/>
        <c:tickMarkSkip val="1"/>
      </c:catAx>
      <c:valAx>
        <c:axId val="68765184"/>
        <c:scaling>
          <c:orientation val="minMax"/>
          <c:min val="100"/>
        </c:scaling>
        <c:axPos val="l"/>
        <c:majorGridlines>
          <c:spPr>
            <a:ln w="3465">
              <a:solidFill>
                <a:schemeClr val="tx1"/>
              </a:solidFill>
              <a:prstDash val="sysDash"/>
            </a:ln>
          </c:spPr>
        </c:majorGridlines>
        <c:numFmt formatCode="0.0" sourceLinked="1"/>
        <c:tickLblPos val="nextTo"/>
        <c:spPr>
          <a:ln w="3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876364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0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"/>
      <c:hPercent val="49"/>
      <c:rotY val="3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755167420768203E-2"/>
          <c:y val="7.1074198218925411E-2"/>
          <c:w val="0.91920374707259955"/>
          <c:h val="0.7402597402597406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6600"/>
            </a:soli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2599849603956081E-2"/>
                  <c:y val="1.8440061033130944E-3"/>
                </c:manualLayout>
              </c:layout>
              <c:showVal val="1"/>
            </c:dLbl>
            <c:dLbl>
              <c:idx val="1"/>
              <c:layout>
                <c:manualLayout>
                  <c:x val="-1.2066831946860362E-3"/>
                  <c:y val="9.0372676967016528E-3"/>
                </c:manualLayout>
              </c:layout>
              <c:showVal val="1"/>
            </c:dLbl>
            <c:dLbl>
              <c:idx val="2"/>
              <c:layout>
                <c:manualLayout>
                  <c:x val="-2.6304777472576659E-3"/>
                  <c:y val="1.3132152561534343E-2"/>
                </c:manualLayout>
              </c:layout>
              <c:showVal val="1"/>
            </c:dLbl>
            <c:dLbl>
              <c:idx val="3"/>
              <c:layout>
                <c:manualLayout>
                  <c:x val="-4.8458019313749132E-3"/>
                  <c:y val="-5.538388305995773E-3"/>
                </c:manualLayout>
              </c:layout>
              <c:showVal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115</c:v>
                </c:pt>
                <c:pt idx="1">
                  <c:v>82.4</c:v>
                </c:pt>
                <c:pt idx="2" formatCode="0.0">
                  <c:v>65.400000000000006</c:v>
                </c:pt>
                <c:pt idx="3">
                  <c:v>47.2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FF00"/>
            </a:soli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35336652573249E-2"/>
                  <c:y val="1.35248616592951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tx1"/>
                        </a:solidFill>
                      </a:rPr>
                      <a:t>18,2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343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18.2</c:v>
                </c:pt>
                <c:pt idx="1">
                  <c:v>10.7</c:v>
                </c:pt>
                <c:pt idx="2">
                  <c:v>10.5</c:v>
                </c:pt>
                <c:pt idx="3">
                  <c:v>7.7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субвенции</c:v>
                </c:pt>
              </c:strCache>
            </c:strRef>
          </c:tx>
          <c:spPr>
            <a:gradFill rotWithShape="0">
              <a:gsLst>
                <a:gs pos="0">
                  <a:srgbClr val="FF00FF">
                    <a:gamma/>
                    <a:shade val="46275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3.4025227530146307E-2"/>
                  <c:y val="1.204526071520657E-2"/>
                </c:manualLayout>
              </c:layout>
              <c:showVal val="1"/>
            </c:dLbl>
            <c:dLbl>
              <c:idx val="1"/>
              <c:layout>
                <c:manualLayout>
                  <c:x val="-1.7845211320301254E-2"/>
                  <c:y val="-3.9971042662488463E-3"/>
                </c:manualLayout>
              </c:layout>
              <c:showVal val="1"/>
            </c:dLbl>
            <c:dLbl>
              <c:idx val="2"/>
              <c:layout>
                <c:manualLayout>
                  <c:x val="-5.0989209629432033E-3"/>
                  <c:y val="8.7899403002836534E-3"/>
                </c:manualLayout>
              </c:layout>
              <c:showVal val="1"/>
            </c:dLbl>
            <c:dLbl>
              <c:idx val="3"/>
              <c:layout>
                <c:manualLayout>
                  <c:x val="-1.5384225315140769E-3"/>
                  <c:y val="-5.13893571867748E-4"/>
                </c:manualLayout>
              </c:layout>
              <c:showVal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325.7</c:v>
                </c:pt>
                <c:pt idx="1">
                  <c:v>285.8</c:v>
                </c:pt>
                <c:pt idx="2">
                  <c:v>262.39999999999998</c:v>
                </c:pt>
                <c:pt idx="3">
                  <c:v>277.2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spPr>
            <a:solidFill>
              <a:srgbClr val="FFFF00"/>
            </a:soli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2.7180467051487142E-3"/>
                  <c:y val="-6.3309466669311234E-4"/>
                </c:manualLayout>
              </c:layout>
              <c:showVal val="1"/>
            </c:dLbl>
            <c:dLbl>
              <c:idx val="1"/>
              <c:layout>
                <c:manualLayout>
                  <c:x val="-1.0304694845985301E-3"/>
                  <c:y val="4.5678049117228985E-3"/>
                </c:manualLayout>
              </c:layout>
              <c:showVal val="1"/>
            </c:dLbl>
            <c:dLbl>
              <c:idx val="2"/>
              <c:layout>
                <c:manualLayout>
                  <c:x val="2.9730885443961493E-3"/>
                  <c:y val="1.1061311405229562E-2"/>
                </c:manualLayout>
              </c:layout>
              <c:showVal val="1"/>
            </c:dLbl>
            <c:dLbl>
              <c:idx val="3"/>
              <c:layout>
                <c:manualLayout>
                  <c:x val="8.1475002291651246E-3"/>
                  <c:y val="8.896809240727362E-3"/>
                </c:manualLayout>
              </c:layout>
              <c:showVal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3.8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8000"/>
            </a:soli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216658385611953E-2"/>
                  <c:y val="2.0645193280311062E-2"/>
                </c:manualLayout>
              </c:layout>
              <c:showVal val="1"/>
            </c:dLbl>
            <c:dLbl>
              <c:idx val="1"/>
              <c:layout>
                <c:manualLayout>
                  <c:x val="4.5829991792807161E-2"/>
                  <c:y val="2.1217993216842857E-2"/>
                </c:manualLayout>
              </c:layout>
              <c:showVal val="1"/>
            </c:dLbl>
            <c:dLbl>
              <c:idx val="2"/>
              <c:layout>
                <c:manualLayout>
                  <c:x val="6.3571078100000305E-3"/>
                  <c:y val="-3.9360101741346626E-3"/>
                </c:manualLayout>
              </c:layout>
              <c:showVal val="1"/>
            </c:dLbl>
            <c:dLbl>
              <c:idx val="3"/>
              <c:layout>
                <c:manualLayout>
                  <c:x val="3.3347981832935838E-3"/>
                  <c:y val="-6.6834275095048442E-3"/>
                </c:manualLayout>
              </c:layout>
              <c:showVal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462.7</c:v>
                </c:pt>
                <c:pt idx="1">
                  <c:v>378.9</c:v>
                </c:pt>
                <c:pt idx="2">
                  <c:v>338.3</c:v>
                </c:pt>
                <c:pt idx="3">
                  <c:v>332.1</c:v>
                </c:pt>
              </c:numCache>
            </c:numRef>
          </c:val>
        </c:ser>
        <c:dLbls>
          <c:showVal val="1"/>
        </c:dLbls>
        <c:gapDepth val="0"/>
        <c:shape val="box"/>
        <c:axId val="60732160"/>
        <c:axId val="68706688"/>
        <c:axId val="0"/>
      </c:bar3DChart>
      <c:catAx>
        <c:axId val="60732160"/>
        <c:scaling>
          <c:orientation val="minMax"/>
        </c:scaling>
        <c:axPos val="b"/>
        <c:numFmt formatCode="General" sourceLinked="1"/>
        <c:tickLblPos val="low"/>
        <c:spPr>
          <a:ln w="35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8706688"/>
        <c:crosses val="autoZero"/>
        <c:auto val="1"/>
        <c:lblAlgn val="ctr"/>
        <c:lblOffset val="100"/>
        <c:tickLblSkip val="1"/>
        <c:tickMarkSkip val="1"/>
      </c:catAx>
      <c:valAx>
        <c:axId val="68706688"/>
        <c:scaling>
          <c:orientation val="minMax"/>
        </c:scaling>
        <c:axPos val="l"/>
        <c:majorGridlines>
          <c:spPr>
            <a:ln w="355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5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0732160"/>
        <c:crosses val="autoZero"/>
        <c:crossBetween val="between"/>
      </c:valAx>
      <c:spPr>
        <a:noFill/>
        <a:ln w="25370">
          <a:noFill/>
        </a:ln>
      </c:spPr>
    </c:plotArea>
    <c:legend>
      <c:legendPos val="b"/>
      <c:layout>
        <c:manualLayout>
          <c:xMode val="edge"/>
          <c:yMode val="edge"/>
          <c:x val="0.10421550277526809"/>
          <c:y val="0.92857150081673256"/>
          <c:w val="0.7740046684738201"/>
          <c:h val="5.8441480942049914E-2"/>
        </c:manualLayout>
      </c:layout>
      <c:spPr>
        <a:noFill/>
        <a:ln w="3553">
          <a:solidFill>
            <a:schemeClr val="tx1"/>
          </a:solidFill>
          <a:prstDash val="solid"/>
        </a:ln>
      </c:spPr>
      <c:txPr>
        <a:bodyPr/>
        <a:lstStyle/>
        <a:p>
          <a:pPr>
            <a:defRPr sz="1232" b="0" i="1" u="none" strike="noStrike" baseline="0">
              <a:solidFill>
                <a:schemeClr val="tx1"/>
              </a:solidFill>
              <a:latin typeface="Georgia"/>
              <a:ea typeface="Georgia"/>
              <a:cs typeface="Georgia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</dgm:pt>
    <dgm:pt modelId="{65EBFEF0-9C89-4A4C-BA89-C4D7B4B700F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rgbClr val="50BCB9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D55602-F422-4445-9273-4EC73FD95CA8}" type="presOf" srcId="{FEA73179-04A7-4795-AF97-EAF1F3F2AA68}" destId="{4B955819-9EB5-4C61-BE5E-7CE7027DF3F0}" srcOrd="0" destOrd="0" presId="urn:microsoft.com/office/officeart/2005/8/layout/equation1"/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F2B5B3FE-59DD-4062-BCCF-08B6CA83FAA0}" type="presOf" srcId="{D36948F7-83BC-4220-85A0-DE21D57BD41D}" destId="{1816D16A-814C-4C22-A6CC-12105B3989BB}" srcOrd="0" destOrd="0" presId="urn:microsoft.com/office/officeart/2005/8/layout/equation1"/>
    <dgm:cxn modelId="{4F55246F-86C9-44AD-AB6D-D5B575635534}" type="presOf" srcId="{6CD1DB72-7F8F-4E2A-A00A-E83DF7CE947F}" destId="{22696057-B287-4EFB-96CD-3F248CB196C8}" srcOrd="0" destOrd="0" presId="urn:microsoft.com/office/officeart/2005/8/layout/equation1"/>
    <dgm:cxn modelId="{8E29E94F-ACDD-48C7-96D3-21497CF36272}" type="presOf" srcId="{ADB1419B-AC29-439A-9A52-52A4D8AD4433}" destId="{A84245DF-C8CC-47D2-83AC-15EF153255E0}" srcOrd="0" destOrd="0" presId="urn:microsoft.com/office/officeart/2005/8/layout/equation1"/>
    <dgm:cxn modelId="{D72D5061-838C-42DB-A232-416EA2994B68}" type="presOf" srcId="{4E7CB679-5A70-4D19-B9FE-B35165ACC3D3}" destId="{32775538-2AC3-4373-B014-5A44732CBC7F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6C1A5EF7-ABB5-48A5-B759-B213145D2C2D}" type="presOf" srcId="{65EBFEF0-9C89-4A4C-BA89-C4D7B4B700F7}" destId="{7FAC88BC-C8FF-402F-AB2A-11AC4BBF48B7}" srcOrd="0" destOrd="0" presId="urn:microsoft.com/office/officeart/2005/8/layout/equation1"/>
    <dgm:cxn modelId="{CE0B75FA-8B63-4320-9B05-3D04A244517A}" type="presParOf" srcId="{22696057-B287-4EFB-96CD-3F248CB196C8}" destId="{7FAC88BC-C8FF-402F-AB2A-11AC4BBF48B7}" srcOrd="0" destOrd="0" presId="urn:microsoft.com/office/officeart/2005/8/layout/equation1"/>
    <dgm:cxn modelId="{D9073883-C57C-45C3-A2E0-B9943B2202D0}" type="presParOf" srcId="{22696057-B287-4EFB-96CD-3F248CB196C8}" destId="{2E3F7D03-16FC-4BE4-943C-EE4202A7666A}" srcOrd="1" destOrd="0" presId="urn:microsoft.com/office/officeart/2005/8/layout/equation1"/>
    <dgm:cxn modelId="{B04AFEB2-E042-47DE-B3AF-6AD09786AD54}" type="presParOf" srcId="{22696057-B287-4EFB-96CD-3F248CB196C8}" destId="{1816D16A-814C-4C22-A6CC-12105B3989BB}" srcOrd="2" destOrd="0" presId="urn:microsoft.com/office/officeart/2005/8/layout/equation1"/>
    <dgm:cxn modelId="{25A24BA2-5E2B-4F24-85A5-08C1171D32D1}" type="presParOf" srcId="{22696057-B287-4EFB-96CD-3F248CB196C8}" destId="{5A3AD51A-CA0C-4D60-85EB-AFC0F3AEFCE4}" srcOrd="3" destOrd="0" presId="urn:microsoft.com/office/officeart/2005/8/layout/equation1"/>
    <dgm:cxn modelId="{A0C38FED-9C0F-4220-BFF7-3E0B805CE7D4}" type="presParOf" srcId="{22696057-B287-4EFB-96CD-3F248CB196C8}" destId="{32775538-2AC3-4373-B014-5A44732CBC7F}" srcOrd="4" destOrd="0" presId="urn:microsoft.com/office/officeart/2005/8/layout/equation1"/>
    <dgm:cxn modelId="{CAD8A98F-135E-4BE4-A9A7-60CC73004B0F}" type="presParOf" srcId="{22696057-B287-4EFB-96CD-3F248CB196C8}" destId="{EDA2439C-BAC0-499A-8F57-8D66EBFA7D82}" srcOrd="5" destOrd="0" presId="urn:microsoft.com/office/officeart/2005/8/layout/equation1"/>
    <dgm:cxn modelId="{5FE2E22A-6AA0-4E19-A6CE-FB308B7E3673}" type="presParOf" srcId="{22696057-B287-4EFB-96CD-3F248CB196C8}" destId="{4B955819-9EB5-4C61-BE5E-7CE7027DF3F0}" srcOrd="6" destOrd="0" presId="urn:microsoft.com/office/officeart/2005/8/layout/equation1"/>
    <dgm:cxn modelId="{1042954B-15ED-4768-A69E-17FAFA148C64}" type="presParOf" srcId="{22696057-B287-4EFB-96CD-3F248CB196C8}" destId="{EE572389-320D-4E27-B728-8E274B326BA1}" srcOrd="7" destOrd="0" presId="urn:microsoft.com/office/officeart/2005/8/layout/equation1"/>
    <dgm:cxn modelId="{26419C8C-3F35-4191-B8FC-FD030A2165B5}" type="presParOf" srcId="{22696057-B287-4EFB-96CD-3F248CB196C8}" destId="{A84245DF-C8CC-47D2-83AC-15EF153255E0}" srcOrd="8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87D03-407E-4DA6-A270-766266922A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B004520-FC18-41A5-B90C-A39727970AB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        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Всего расходов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461,2 млн.руб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.</a:t>
          </a:r>
        </a:p>
      </dgm:t>
    </dgm:pt>
    <dgm:pt modelId="{82BFDB47-9EB8-4F2D-8CA8-7C6088F5B9E4}" type="parTrans" cxnId="{E9A57CAE-AE4C-4DF1-AFF3-827B406A9E63}">
      <dgm:prSet/>
      <dgm:spPr/>
      <dgm:t>
        <a:bodyPr/>
        <a:lstStyle/>
        <a:p>
          <a:endParaRPr lang="ru-RU"/>
        </a:p>
      </dgm:t>
    </dgm:pt>
    <dgm:pt modelId="{CD7434B2-7A68-43E9-813B-066F3B3A0CB0}" type="sibTrans" cxnId="{E9A57CAE-AE4C-4DF1-AFF3-827B406A9E63}">
      <dgm:prSet/>
      <dgm:spPr/>
      <dgm:t>
        <a:bodyPr/>
        <a:lstStyle/>
        <a:p>
          <a:endParaRPr lang="ru-RU"/>
        </a:p>
      </dgm:t>
    </dgm:pt>
    <dgm:pt modelId="{BDC493D3-9BD3-4B3F-B046-E651FEB3C0C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         собственных   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расходных полномочий-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126,4млн. 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(27,4% )</a:t>
          </a:r>
        </a:p>
      </dgm:t>
    </dgm:pt>
    <dgm:pt modelId="{FB2A4BC3-0F70-4E6D-B1B0-F3C29A46E759}" type="parTrans" cxnId="{ECB88CA3-B8CC-433A-8483-D8EFEB54E973}">
      <dgm:prSet/>
      <dgm:spPr/>
      <dgm:t>
        <a:bodyPr/>
        <a:lstStyle/>
        <a:p>
          <a:endParaRPr lang="ru-RU"/>
        </a:p>
      </dgm:t>
    </dgm:pt>
    <dgm:pt modelId="{28E11AAE-F65B-4E37-BCC5-5FB94BADCA26}" type="sibTrans" cxnId="{ECB88CA3-B8CC-433A-8483-D8EFEB54E973}">
      <dgm:prSet/>
      <dgm:spPr/>
      <dgm:t>
        <a:bodyPr/>
        <a:lstStyle/>
        <a:p>
          <a:endParaRPr lang="ru-RU"/>
        </a:p>
      </dgm:t>
    </dgm:pt>
    <dgm:pt modelId="{17102011-98FD-4998-9196-174C5C85471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rPr>
            <a:t> 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делегированных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полномочий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334,8 млн.руб.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(72,6%)</a:t>
          </a:r>
        </a:p>
      </dgm:t>
    </dgm:pt>
    <dgm:pt modelId="{E00E4823-E0A7-407E-A842-498C15712594}" type="parTrans" cxnId="{CF018B6B-C895-4843-B88B-5C193152F688}">
      <dgm:prSet/>
      <dgm:spPr/>
      <dgm:t>
        <a:bodyPr/>
        <a:lstStyle/>
        <a:p>
          <a:endParaRPr lang="ru-RU"/>
        </a:p>
      </dgm:t>
    </dgm:pt>
    <dgm:pt modelId="{DE86A8B7-028C-4710-969B-4D69C4A57BA8}" type="sibTrans" cxnId="{CF018B6B-C895-4843-B88B-5C193152F688}">
      <dgm:prSet/>
      <dgm:spPr/>
      <dgm:t>
        <a:bodyPr/>
        <a:lstStyle/>
        <a:p>
          <a:endParaRPr lang="ru-RU"/>
        </a:p>
      </dgm:t>
    </dgm:pt>
    <dgm:pt modelId="{26FAC6B9-63BB-4B30-A5BE-D6A751B85EF7}" type="pres">
      <dgm:prSet presAssocID="{73B87D03-407E-4DA6-A270-766266922A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60DDF7-AA99-48AC-B10E-F69D30247D1A}" type="pres">
      <dgm:prSet presAssocID="{CB004520-FC18-41A5-B90C-A39727970AB7}" presName="hierRoot1" presStyleCnt="0">
        <dgm:presLayoutVars>
          <dgm:hierBranch/>
        </dgm:presLayoutVars>
      </dgm:prSet>
      <dgm:spPr/>
    </dgm:pt>
    <dgm:pt modelId="{3D0D98AA-BD9F-4E66-B09E-9CBFB985773F}" type="pres">
      <dgm:prSet presAssocID="{CB004520-FC18-41A5-B90C-A39727970AB7}" presName="rootComposite1" presStyleCnt="0"/>
      <dgm:spPr/>
    </dgm:pt>
    <dgm:pt modelId="{A5190A4D-AAB1-4E9C-B641-9BF105B4971C}" type="pres">
      <dgm:prSet presAssocID="{CB004520-FC18-41A5-B90C-A39727970AB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7C20B-1714-41C6-B030-29794C3100FD}" type="pres">
      <dgm:prSet presAssocID="{CB004520-FC18-41A5-B90C-A39727970AB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0536B25-B265-487D-B1AC-4AD2953E8EDC}" type="pres">
      <dgm:prSet presAssocID="{CB004520-FC18-41A5-B90C-A39727970AB7}" presName="hierChild2" presStyleCnt="0"/>
      <dgm:spPr/>
    </dgm:pt>
    <dgm:pt modelId="{763D29B4-3D95-401E-83DD-78E0B8531144}" type="pres">
      <dgm:prSet presAssocID="{FB2A4BC3-0F70-4E6D-B1B0-F3C29A46E759}" presName="Name35" presStyleLbl="parChTrans1D2" presStyleIdx="0" presStyleCnt="2"/>
      <dgm:spPr/>
      <dgm:t>
        <a:bodyPr/>
        <a:lstStyle/>
        <a:p>
          <a:endParaRPr lang="ru-RU"/>
        </a:p>
      </dgm:t>
    </dgm:pt>
    <dgm:pt modelId="{CC14B3D3-EF3C-42B9-84B4-D07E5011F5E7}" type="pres">
      <dgm:prSet presAssocID="{BDC493D3-9BD3-4B3F-B046-E651FEB3C0C9}" presName="hierRoot2" presStyleCnt="0">
        <dgm:presLayoutVars>
          <dgm:hierBranch/>
        </dgm:presLayoutVars>
      </dgm:prSet>
      <dgm:spPr/>
    </dgm:pt>
    <dgm:pt modelId="{4DC4697B-79F7-45E7-96DB-AE072106F221}" type="pres">
      <dgm:prSet presAssocID="{BDC493D3-9BD3-4B3F-B046-E651FEB3C0C9}" presName="rootComposite" presStyleCnt="0"/>
      <dgm:spPr/>
    </dgm:pt>
    <dgm:pt modelId="{8C8637BE-C22A-44EB-AB9F-A2F5C0B39CED}" type="pres">
      <dgm:prSet presAssocID="{BDC493D3-9BD3-4B3F-B046-E651FEB3C0C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6A5CD7-0AB6-4386-92ED-29BB211D5196}" type="pres">
      <dgm:prSet presAssocID="{BDC493D3-9BD3-4B3F-B046-E651FEB3C0C9}" presName="rootConnector" presStyleLbl="node2" presStyleIdx="0" presStyleCnt="2"/>
      <dgm:spPr/>
      <dgm:t>
        <a:bodyPr/>
        <a:lstStyle/>
        <a:p>
          <a:endParaRPr lang="ru-RU"/>
        </a:p>
      </dgm:t>
    </dgm:pt>
    <dgm:pt modelId="{15A81C5B-7854-45D4-BDD3-32E308C3A1E7}" type="pres">
      <dgm:prSet presAssocID="{BDC493D3-9BD3-4B3F-B046-E651FEB3C0C9}" presName="hierChild4" presStyleCnt="0"/>
      <dgm:spPr/>
    </dgm:pt>
    <dgm:pt modelId="{789CE60F-E6DC-4611-83EA-32D9C54E807D}" type="pres">
      <dgm:prSet presAssocID="{BDC493D3-9BD3-4B3F-B046-E651FEB3C0C9}" presName="hierChild5" presStyleCnt="0"/>
      <dgm:spPr/>
    </dgm:pt>
    <dgm:pt modelId="{3322DDB4-9AAA-4049-A948-B497AAF3CB35}" type="pres">
      <dgm:prSet presAssocID="{E00E4823-E0A7-407E-A842-498C15712594}" presName="Name35" presStyleLbl="parChTrans1D2" presStyleIdx="1" presStyleCnt="2"/>
      <dgm:spPr/>
      <dgm:t>
        <a:bodyPr/>
        <a:lstStyle/>
        <a:p>
          <a:endParaRPr lang="ru-RU"/>
        </a:p>
      </dgm:t>
    </dgm:pt>
    <dgm:pt modelId="{1FD78046-515E-4500-959E-C8B0F7B7255E}" type="pres">
      <dgm:prSet presAssocID="{17102011-98FD-4998-9196-174C5C854719}" presName="hierRoot2" presStyleCnt="0">
        <dgm:presLayoutVars>
          <dgm:hierBranch/>
        </dgm:presLayoutVars>
      </dgm:prSet>
      <dgm:spPr/>
    </dgm:pt>
    <dgm:pt modelId="{1D0934C4-318C-4157-93D3-6840F3E2043B}" type="pres">
      <dgm:prSet presAssocID="{17102011-98FD-4998-9196-174C5C854719}" presName="rootComposite" presStyleCnt="0"/>
      <dgm:spPr/>
    </dgm:pt>
    <dgm:pt modelId="{EC79965D-81CE-48D2-95C7-8B86EA8D9D3A}" type="pres">
      <dgm:prSet presAssocID="{17102011-98FD-4998-9196-174C5C85471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02F7B5-A9F8-40D4-994C-5840B3C8DE14}" type="pres">
      <dgm:prSet presAssocID="{17102011-98FD-4998-9196-174C5C854719}" presName="rootConnector" presStyleLbl="node2" presStyleIdx="1" presStyleCnt="2"/>
      <dgm:spPr/>
      <dgm:t>
        <a:bodyPr/>
        <a:lstStyle/>
        <a:p>
          <a:endParaRPr lang="ru-RU"/>
        </a:p>
      </dgm:t>
    </dgm:pt>
    <dgm:pt modelId="{8BE15A9D-C02A-4FED-A0EE-E4B3FE006498}" type="pres">
      <dgm:prSet presAssocID="{17102011-98FD-4998-9196-174C5C854719}" presName="hierChild4" presStyleCnt="0"/>
      <dgm:spPr/>
    </dgm:pt>
    <dgm:pt modelId="{9A245C17-9580-4695-B206-FBE1E2506AAF}" type="pres">
      <dgm:prSet presAssocID="{17102011-98FD-4998-9196-174C5C854719}" presName="hierChild5" presStyleCnt="0"/>
      <dgm:spPr/>
    </dgm:pt>
    <dgm:pt modelId="{10C791A9-1005-4B18-99A3-2A19C92877F3}" type="pres">
      <dgm:prSet presAssocID="{CB004520-FC18-41A5-B90C-A39727970AB7}" presName="hierChild3" presStyleCnt="0"/>
      <dgm:spPr/>
    </dgm:pt>
  </dgm:ptLst>
  <dgm:cxnLst>
    <dgm:cxn modelId="{ECB88CA3-B8CC-433A-8483-D8EFEB54E973}" srcId="{CB004520-FC18-41A5-B90C-A39727970AB7}" destId="{BDC493D3-9BD3-4B3F-B046-E651FEB3C0C9}" srcOrd="0" destOrd="0" parTransId="{FB2A4BC3-0F70-4E6D-B1B0-F3C29A46E759}" sibTransId="{28E11AAE-F65B-4E37-BCC5-5FB94BADCA26}"/>
    <dgm:cxn modelId="{686C5703-8587-4F89-877B-F145B758FFA6}" type="presOf" srcId="{17102011-98FD-4998-9196-174C5C854719}" destId="{5902F7B5-A9F8-40D4-994C-5840B3C8DE14}" srcOrd="1" destOrd="0" presId="urn:microsoft.com/office/officeart/2005/8/layout/orgChart1"/>
    <dgm:cxn modelId="{7FCEF5BB-F9DA-4C67-92A6-68BC667AAB9A}" type="presOf" srcId="{73B87D03-407E-4DA6-A270-766266922A9B}" destId="{26FAC6B9-63BB-4B30-A5BE-D6A751B85EF7}" srcOrd="0" destOrd="0" presId="urn:microsoft.com/office/officeart/2005/8/layout/orgChart1"/>
    <dgm:cxn modelId="{D7E5EAC6-589C-43C2-B119-ABB70ECEDAB6}" type="presOf" srcId="{17102011-98FD-4998-9196-174C5C854719}" destId="{EC79965D-81CE-48D2-95C7-8B86EA8D9D3A}" srcOrd="0" destOrd="0" presId="urn:microsoft.com/office/officeart/2005/8/layout/orgChart1"/>
    <dgm:cxn modelId="{AC7C11E7-63DC-4A00-BB46-A12B1F49F283}" type="presOf" srcId="{BDC493D3-9BD3-4B3F-B046-E651FEB3C0C9}" destId="{A66A5CD7-0AB6-4386-92ED-29BB211D5196}" srcOrd="1" destOrd="0" presId="urn:microsoft.com/office/officeart/2005/8/layout/orgChart1"/>
    <dgm:cxn modelId="{2C0A9D17-EE3A-4698-ACBF-AA1596684991}" type="presOf" srcId="{E00E4823-E0A7-407E-A842-498C15712594}" destId="{3322DDB4-9AAA-4049-A948-B497AAF3CB35}" srcOrd="0" destOrd="0" presId="urn:microsoft.com/office/officeart/2005/8/layout/orgChart1"/>
    <dgm:cxn modelId="{B94EAF13-2087-46CD-8B3A-4045B05A218E}" type="presOf" srcId="{CB004520-FC18-41A5-B90C-A39727970AB7}" destId="{B557C20B-1714-41C6-B030-29794C3100FD}" srcOrd="1" destOrd="0" presId="urn:microsoft.com/office/officeart/2005/8/layout/orgChart1"/>
    <dgm:cxn modelId="{E41F999C-29C8-4B23-AF9B-1569B97BCBD5}" type="presOf" srcId="{CB004520-FC18-41A5-B90C-A39727970AB7}" destId="{A5190A4D-AAB1-4E9C-B641-9BF105B4971C}" srcOrd="0" destOrd="0" presId="urn:microsoft.com/office/officeart/2005/8/layout/orgChart1"/>
    <dgm:cxn modelId="{CF018B6B-C895-4843-B88B-5C193152F688}" srcId="{CB004520-FC18-41A5-B90C-A39727970AB7}" destId="{17102011-98FD-4998-9196-174C5C854719}" srcOrd="1" destOrd="0" parTransId="{E00E4823-E0A7-407E-A842-498C15712594}" sibTransId="{DE86A8B7-028C-4710-969B-4D69C4A57BA8}"/>
    <dgm:cxn modelId="{63FE9F4E-3CD5-4C1C-948D-A36CE930E0A7}" type="presOf" srcId="{BDC493D3-9BD3-4B3F-B046-E651FEB3C0C9}" destId="{8C8637BE-C22A-44EB-AB9F-A2F5C0B39CED}" srcOrd="0" destOrd="0" presId="urn:microsoft.com/office/officeart/2005/8/layout/orgChart1"/>
    <dgm:cxn modelId="{E9A57CAE-AE4C-4DF1-AFF3-827B406A9E63}" srcId="{73B87D03-407E-4DA6-A270-766266922A9B}" destId="{CB004520-FC18-41A5-B90C-A39727970AB7}" srcOrd="0" destOrd="0" parTransId="{82BFDB47-9EB8-4F2D-8CA8-7C6088F5B9E4}" sibTransId="{CD7434B2-7A68-43E9-813B-066F3B3A0CB0}"/>
    <dgm:cxn modelId="{6227A3C3-B3A4-46A8-A5A9-558E233B14B9}" type="presOf" srcId="{FB2A4BC3-0F70-4E6D-B1B0-F3C29A46E759}" destId="{763D29B4-3D95-401E-83DD-78E0B8531144}" srcOrd="0" destOrd="0" presId="urn:microsoft.com/office/officeart/2005/8/layout/orgChart1"/>
    <dgm:cxn modelId="{C3EC443F-7AF0-4A31-BED1-28AEE7716947}" type="presParOf" srcId="{26FAC6B9-63BB-4B30-A5BE-D6A751B85EF7}" destId="{9D60DDF7-AA99-48AC-B10E-F69D30247D1A}" srcOrd="0" destOrd="0" presId="urn:microsoft.com/office/officeart/2005/8/layout/orgChart1"/>
    <dgm:cxn modelId="{8B16E522-C852-4983-A6D2-19F9BF11FD38}" type="presParOf" srcId="{9D60DDF7-AA99-48AC-B10E-F69D30247D1A}" destId="{3D0D98AA-BD9F-4E66-B09E-9CBFB985773F}" srcOrd="0" destOrd="0" presId="urn:microsoft.com/office/officeart/2005/8/layout/orgChart1"/>
    <dgm:cxn modelId="{38C98C9A-623C-4C08-A2C6-C4A6341BBA3F}" type="presParOf" srcId="{3D0D98AA-BD9F-4E66-B09E-9CBFB985773F}" destId="{A5190A4D-AAB1-4E9C-B641-9BF105B4971C}" srcOrd="0" destOrd="0" presId="urn:microsoft.com/office/officeart/2005/8/layout/orgChart1"/>
    <dgm:cxn modelId="{6CAED4CF-1924-42DF-AA92-A9A4307CE7A8}" type="presParOf" srcId="{3D0D98AA-BD9F-4E66-B09E-9CBFB985773F}" destId="{B557C20B-1714-41C6-B030-29794C3100FD}" srcOrd="1" destOrd="0" presId="urn:microsoft.com/office/officeart/2005/8/layout/orgChart1"/>
    <dgm:cxn modelId="{15076226-FC5E-49FA-94A8-C7E35B5BBA2B}" type="presParOf" srcId="{9D60DDF7-AA99-48AC-B10E-F69D30247D1A}" destId="{10536B25-B265-487D-B1AC-4AD2953E8EDC}" srcOrd="1" destOrd="0" presId="urn:microsoft.com/office/officeart/2005/8/layout/orgChart1"/>
    <dgm:cxn modelId="{4452FF17-C3C4-4B46-B642-AB43F83A3581}" type="presParOf" srcId="{10536B25-B265-487D-B1AC-4AD2953E8EDC}" destId="{763D29B4-3D95-401E-83DD-78E0B8531144}" srcOrd="0" destOrd="0" presId="urn:microsoft.com/office/officeart/2005/8/layout/orgChart1"/>
    <dgm:cxn modelId="{E588B979-6BB2-4DC0-B331-CC8BC38D3D20}" type="presParOf" srcId="{10536B25-B265-487D-B1AC-4AD2953E8EDC}" destId="{CC14B3D3-EF3C-42B9-84B4-D07E5011F5E7}" srcOrd="1" destOrd="0" presId="urn:microsoft.com/office/officeart/2005/8/layout/orgChart1"/>
    <dgm:cxn modelId="{9954430D-2433-47C0-B7CD-717D3C9F9598}" type="presParOf" srcId="{CC14B3D3-EF3C-42B9-84B4-D07E5011F5E7}" destId="{4DC4697B-79F7-45E7-96DB-AE072106F221}" srcOrd="0" destOrd="0" presId="urn:microsoft.com/office/officeart/2005/8/layout/orgChart1"/>
    <dgm:cxn modelId="{2A70AD74-B369-4375-8043-4C55FDC10676}" type="presParOf" srcId="{4DC4697B-79F7-45E7-96DB-AE072106F221}" destId="{8C8637BE-C22A-44EB-AB9F-A2F5C0B39CED}" srcOrd="0" destOrd="0" presId="urn:microsoft.com/office/officeart/2005/8/layout/orgChart1"/>
    <dgm:cxn modelId="{6C87EE8B-57DC-4C61-8FBF-93A3C5461BC5}" type="presParOf" srcId="{4DC4697B-79F7-45E7-96DB-AE072106F221}" destId="{A66A5CD7-0AB6-4386-92ED-29BB211D5196}" srcOrd="1" destOrd="0" presId="urn:microsoft.com/office/officeart/2005/8/layout/orgChart1"/>
    <dgm:cxn modelId="{C4E3542D-6D46-400C-A469-2581970CBE98}" type="presParOf" srcId="{CC14B3D3-EF3C-42B9-84B4-D07E5011F5E7}" destId="{15A81C5B-7854-45D4-BDD3-32E308C3A1E7}" srcOrd="1" destOrd="0" presId="urn:microsoft.com/office/officeart/2005/8/layout/orgChart1"/>
    <dgm:cxn modelId="{67488B59-807E-4F08-8836-07E79CD18E63}" type="presParOf" srcId="{CC14B3D3-EF3C-42B9-84B4-D07E5011F5E7}" destId="{789CE60F-E6DC-4611-83EA-32D9C54E807D}" srcOrd="2" destOrd="0" presId="urn:microsoft.com/office/officeart/2005/8/layout/orgChart1"/>
    <dgm:cxn modelId="{B9D01637-AC1B-42BA-B36E-9D898B0E3AA0}" type="presParOf" srcId="{10536B25-B265-487D-B1AC-4AD2953E8EDC}" destId="{3322DDB4-9AAA-4049-A948-B497AAF3CB35}" srcOrd="2" destOrd="0" presId="urn:microsoft.com/office/officeart/2005/8/layout/orgChart1"/>
    <dgm:cxn modelId="{664042C3-FCE9-4920-8F05-DD958CB74A35}" type="presParOf" srcId="{10536B25-B265-487D-B1AC-4AD2953E8EDC}" destId="{1FD78046-515E-4500-959E-C8B0F7B7255E}" srcOrd="3" destOrd="0" presId="urn:microsoft.com/office/officeart/2005/8/layout/orgChart1"/>
    <dgm:cxn modelId="{AC18F4F8-B36C-4E0A-B3AB-7166034E79BF}" type="presParOf" srcId="{1FD78046-515E-4500-959E-C8B0F7B7255E}" destId="{1D0934C4-318C-4157-93D3-6840F3E2043B}" srcOrd="0" destOrd="0" presId="urn:microsoft.com/office/officeart/2005/8/layout/orgChart1"/>
    <dgm:cxn modelId="{921705F0-CC8C-4D4B-BD99-7D179E120BB4}" type="presParOf" srcId="{1D0934C4-318C-4157-93D3-6840F3E2043B}" destId="{EC79965D-81CE-48D2-95C7-8B86EA8D9D3A}" srcOrd="0" destOrd="0" presId="urn:microsoft.com/office/officeart/2005/8/layout/orgChart1"/>
    <dgm:cxn modelId="{21EB624B-4626-4B85-B4A7-BC9F9286995D}" type="presParOf" srcId="{1D0934C4-318C-4157-93D3-6840F3E2043B}" destId="{5902F7B5-A9F8-40D4-994C-5840B3C8DE14}" srcOrd="1" destOrd="0" presId="urn:microsoft.com/office/officeart/2005/8/layout/orgChart1"/>
    <dgm:cxn modelId="{70311AA4-5365-4222-8387-82B18B8D2825}" type="presParOf" srcId="{1FD78046-515E-4500-959E-C8B0F7B7255E}" destId="{8BE15A9D-C02A-4FED-A0EE-E4B3FE006498}" srcOrd="1" destOrd="0" presId="urn:microsoft.com/office/officeart/2005/8/layout/orgChart1"/>
    <dgm:cxn modelId="{B98219BA-B860-4300-ABBC-EBA43D2CC6B1}" type="presParOf" srcId="{1FD78046-515E-4500-959E-C8B0F7B7255E}" destId="{9A245C17-9580-4695-B206-FBE1E2506AAF}" srcOrd="2" destOrd="0" presId="urn:microsoft.com/office/officeart/2005/8/layout/orgChart1"/>
    <dgm:cxn modelId="{9BA9C1F9-E15C-4FE3-BE2B-54594344B9A5}" type="presParOf" srcId="{9D60DDF7-AA99-48AC-B10E-F69D30247D1A}" destId="{10C791A9-1005-4B18-99A3-2A19C92877F3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56D57-614A-4B0A-AF95-13D9272D59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781AA0B-07F1-450C-9092-0F05DC98080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Расходы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всего-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461,2 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</dgm:t>
    </dgm:pt>
    <dgm:pt modelId="{6CEAB91E-B2B6-412A-956C-B053ACBF14D1}" type="parTrans" cxnId="{4A4705A1-5F47-4161-9517-8B7940E57535}">
      <dgm:prSet/>
      <dgm:spPr/>
      <dgm:t>
        <a:bodyPr/>
        <a:lstStyle/>
        <a:p>
          <a:endParaRPr lang="ru-RU"/>
        </a:p>
      </dgm:t>
    </dgm:pt>
    <dgm:pt modelId="{4ED2E731-6B2F-49DD-8B0C-60E1FC705750}" type="sibTrans" cxnId="{4A4705A1-5F47-4161-9517-8B7940E57535}">
      <dgm:prSet/>
      <dgm:spPr/>
      <dgm:t>
        <a:bodyPr/>
        <a:lstStyle/>
        <a:p>
          <a:endParaRPr lang="ru-RU"/>
        </a:p>
      </dgm:t>
    </dgm:pt>
    <dgm:pt modelId="{1A45B158-5EAA-4F68-BB83-65AEE7AA9A7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сфера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349,3млн.руб.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(75,7 %)</a:t>
          </a:r>
        </a:p>
      </dgm:t>
    </dgm:pt>
    <dgm:pt modelId="{928A3630-D9CA-4018-A57A-A745895540A7}" type="parTrans" cxnId="{462002CE-7993-4E30-A9C8-17B9E49DAF06}">
      <dgm:prSet/>
      <dgm:spPr/>
      <dgm:t>
        <a:bodyPr/>
        <a:lstStyle/>
        <a:p>
          <a:endParaRPr lang="ru-RU"/>
        </a:p>
      </dgm:t>
    </dgm:pt>
    <dgm:pt modelId="{16D38468-6FA7-4772-A05B-E8F81B8E97EB}" type="sibTrans" cxnId="{462002CE-7993-4E30-A9C8-17B9E49DAF06}">
      <dgm:prSet/>
      <dgm:spPr/>
      <dgm:t>
        <a:bodyPr/>
        <a:lstStyle/>
        <a:p>
          <a:endParaRPr lang="ru-RU"/>
        </a:p>
      </dgm:t>
    </dgm:pt>
    <dgm:pt modelId="{99858F69-B2B2-4020-B2A8-F9E9056B4A5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образование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281,6млн.руб.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(80,6%)</a:t>
          </a:r>
        </a:p>
      </dgm:t>
    </dgm:pt>
    <dgm:pt modelId="{CBB56941-6141-41EB-8788-4D85C951E8B0}" type="parTrans" cxnId="{29392F7C-7CDA-43C8-AC1A-EB059C404DE8}">
      <dgm:prSet/>
      <dgm:spPr/>
      <dgm:t>
        <a:bodyPr/>
        <a:lstStyle/>
        <a:p>
          <a:endParaRPr lang="ru-RU"/>
        </a:p>
      </dgm:t>
    </dgm:pt>
    <dgm:pt modelId="{63EAF43C-142A-413A-AF59-6B986CB2A68B}" type="sibTrans" cxnId="{29392F7C-7CDA-43C8-AC1A-EB059C404DE8}">
      <dgm:prSet/>
      <dgm:spPr/>
      <dgm:t>
        <a:bodyPr/>
        <a:lstStyle/>
        <a:p>
          <a:endParaRPr lang="ru-RU"/>
        </a:p>
      </dgm:t>
    </dgm:pt>
    <dgm:pt modelId="{5CD7AE60-6844-4A26-992E-6568D4C08F7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культура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21,4 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(6,1 %)</a:t>
          </a:r>
        </a:p>
      </dgm:t>
    </dgm:pt>
    <dgm:pt modelId="{0C3F7D2C-D3FE-4CFB-BD4B-6EC1AD50DBB0}" type="parTrans" cxnId="{D6DBDA91-CE6C-4537-8EA4-6E7B3628AA19}">
      <dgm:prSet/>
      <dgm:spPr/>
      <dgm:t>
        <a:bodyPr/>
        <a:lstStyle/>
        <a:p>
          <a:endParaRPr lang="ru-RU"/>
        </a:p>
      </dgm:t>
    </dgm:pt>
    <dgm:pt modelId="{643FEB19-7A69-46C6-9DD7-83B7105A88AA}" type="sibTrans" cxnId="{D6DBDA91-CE6C-4537-8EA4-6E7B3628AA19}">
      <dgm:prSet/>
      <dgm:spPr/>
      <dgm:t>
        <a:bodyPr/>
        <a:lstStyle/>
        <a:p>
          <a:endParaRPr lang="ru-RU"/>
        </a:p>
      </dgm:t>
    </dgm:pt>
    <dgm:pt modelId="{BEAA6456-1B37-47CA-9D51-5280CC9F2EF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политика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46,3 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(13,3%)</a:t>
          </a:r>
        </a:p>
      </dgm:t>
    </dgm:pt>
    <dgm:pt modelId="{73B6A418-6CC3-429D-833A-BCD57188AE2C}" type="parTrans" cxnId="{88E63E2E-BE5F-42E7-BDAC-A7AA7BC8C492}">
      <dgm:prSet/>
      <dgm:spPr/>
      <dgm:t>
        <a:bodyPr/>
        <a:lstStyle/>
        <a:p>
          <a:endParaRPr lang="ru-RU"/>
        </a:p>
      </dgm:t>
    </dgm:pt>
    <dgm:pt modelId="{5EF8C129-F67B-4EAE-A7DE-4543F49E425C}" type="sibTrans" cxnId="{88E63E2E-BE5F-42E7-BDAC-A7AA7BC8C492}">
      <dgm:prSet/>
      <dgm:spPr/>
      <dgm:t>
        <a:bodyPr/>
        <a:lstStyle/>
        <a:p>
          <a:endParaRPr lang="ru-RU"/>
        </a:p>
      </dgm:t>
    </dgm:pt>
    <dgm:pt modelId="{0ACE7330-ED5E-4879-B1CA-58EF9F8DD4D5}" type="pres">
      <dgm:prSet presAssocID="{30156D57-614A-4B0A-AF95-13D9272D59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7AFD8A-A21B-4788-98B7-274E48E57116}" type="pres">
      <dgm:prSet presAssocID="{9781AA0B-07F1-450C-9092-0F05DC980802}" presName="hierRoot1" presStyleCnt="0">
        <dgm:presLayoutVars>
          <dgm:hierBranch/>
        </dgm:presLayoutVars>
      </dgm:prSet>
      <dgm:spPr/>
    </dgm:pt>
    <dgm:pt modelId="{6EB81E99-CABE-46D9-B696-4FED1753F90F}" type="pres">
      <dgm:prSet presAssocID="{9781AA0B-07F1-450C-9092-0F05DC980802}" presName="rootComposite1" presStyleCnt="0"/>
      <dgm:spPr/>
    </dgm:pt>
    <dgm:pt modelId="{DC48AA8C-D874-41C9-A7C9-D13CFA23BA2F}" type="pres">
      <dgm:prSet presAssocID="{9781AA0B-07F1-450C-9092-0F05DC98080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FD675C-1321-41E1-B15E-A3DADA747EA1}" type="pres">
      <dgm:prSet presAssocID="{9781AA0B-07F1-450C-9092-0F05DC98080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1408706-B55F-43D3-87B5-463F9E9C0C87}" type="pres">
      <dgm:prSet presAssocID="{9781AA0B-07F1-450C-9092-0F05DC980802}" presName="hierChild2" presStyleCnt="0"/>
      <dgm:spPr/>
    </dgm:pt>
    <dgm:pt modelId="{880341A4-8520-49F0-B93D-CAB2FC1C24FD}" type="pres">
      <dgm:prSet presAssocID="{928A3630-D9CA-4018-A57A-A745895540A7}" presName="Name35" presStyleLbl="parChTrans1D2" presStyleIdx="0" presStyleCnt="1"/>
      <dgm:spPr/>
      <dgm:t>
        <a:bodyPr/>
        <a:lstStyle/>
        <a:p>
          <a:endParaRPr lang="ru-RU"/>
        </a:p>
      </dgm:t>
    </dgm:pt>
    <dgm:pt modelId="{FB8C7077-72CE-483F-B968-44664592FAF9}" type="pres">
      <dgm:prSet presAssocID="{1A45B158-5EAA-4F68-BB83-65AEE7AA9A7D}" presName="hierRoot2" presStyleCnt="0">
        <dgm:presLayoutVars>
          <dgm:hierBranch/>
        </dgm:presLayoutVars>
      </dgm:prSet>
      <dgm:spPr/>
    </dgm:pt>
    <dgm:pt modelId="{F895EEA7-F996-4218-9A17-FF5970833542}" type="pres">
      <dgm:prSet presAssocID="{1A45B158-5EAA-4F68-BB83-65AEE7AA9A7D}" presName="rootComposite" presStyleCnt="0"/>
      <dgm:spPr/>
    </dgm:pt>
    <dgm:pt modelId="{6BD53263-F3A2-4CC4-BC05-6265338C17AF}" type="pres">
      <dgm:prSet presAssocID="{1A45B158-5EAA-4F68-BB83-65AEE7AA9A7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33F1AB-D3AE-4939-A938-442D291AC5AC}" type="pres">
      <dgm:prSet presAssocID="{1A45B158-5EAA-4F68-BB83-65AEE7AA9A7D}" presName="rootConnector" presStyleLbl="node2" presStyleIdx="0" presStyleCnt="1"/>
      <dgm:spPr/>
      <dgm:t>
        <a:bodyPr/>
        <a:lstStyle/>
        <a:p>
          <a:endParaRPr lang="ru-RU"/>
        </a:p>
      </dgm:t>
    </dgm:pt>
    <dgm:pt modelId="{0737CA11-4F7B-4D16-AF60-25F6084D32FD}" type="pres">
      <dgm:prSet presAssocID="{1A45B158-5EAA-4F68-BB83-65AEE7AA9A7D}" presName="hierChild4" presStyleCnt="0"/>
      <dgm:spPr/>
    </dgm:pt>
    <dgm:pt modelId="{B9B79120-70ED-41B1-86D1-50FA991FC4BC}" type="pres">
      <dgm:prSet presAssocID="{CBB56941-6141-41EB-8788-4D85C951E8B0}" presName="Name35" presStyleLbl="parChTrans1D3" presStyleIdx="0" presStyleCnt="3"/>
      <dgm:spPr/>
      <dgm:t>
        <a:bodyPr/>
        <a:lstStyle/>
        <a:p>
          <a:endParaRPr lang="ru-RU"/>
        </a:p>
      </dgm:t>
    </dgm:pt>
    <dgm:pt modelId="{C717D842-F66C-46ED-A3FD-DF8FD21E7ACD}" type="pres">
      <dgm:prSet presAssocID="{99858F69-B2B2-4020-B2A8-F9E9056B4A5B}" presName="hierRoot2" presStyleCnt="0">
        <dgm:presLayoutVars>
          <dgm:hierBranch val="r"/>
        </dgm:presLayoutVars>
      </dgm:prSet>
      <dgm:spPr/>
    </dgm:pt>
    <dgm:pt modelId="{74FFCE5A-539E-462A-88AC-DE4C0C85BFD8}" type="pres">
      <dgm:prSet presAssocID="{99858F69-B2B2-4020-B2A8-F9E9056B4A5B}" presName="rootComposite" presStyleCnt="0"/>
      <dgm:spPr/>
    </dgm:pt>
    <dgm:pt modelId="{8F45B014-1BE4-45A9-A969-1F9D0E95367C}" type="pres">
      <dgm:prSet presAssocID="{99858F69-B2B2-4020-B2A8-F9E9056B4A5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7A25A0-C0AE-4908-A2FB-FA5E8E83DAE4}" type="pres">
      <dgm:prSet presAssocID="{99858F69-B2B2-4020-B2A8-F9E9056B4A5B}" presName="rootConnector" presStyleLbl="node3" presStyleIdx="0" presStyleCnt="3"/>
      <dgm:spPr/>
      <dgm:t>
        <a:bodyPr/>
        <a:lstStyle/>
        <a:p>
          <a:endParaRPr lang="ru-RU"/>
        </a:p>
      </dgm:t>
    </dgm:pt>
    <dgm:pt modelId="{4DFEB6BD-B59C-4B2E-B996-4736F18A9270}" type="pres">
      <dgm:prSet presAssocID="{99858F69-B2B2-4020-B2A8-F9E9056B4A5B}" presName="hierChild4" presStyleCnt="0"/>
      <dgm:spPr/>
    </dgm:pt>
    <dgm:pt modelId="{40AA9FE8-4C8B-42A3-A41A-A191313D5C65}" type="pres">
      <dgm:prSet presAssocID="{99858F69-B2B2-4020-B2A8-F9E9056B4A5B}" presName="hierChild5" presStyleCnt="0"/>
      <dgm:spPr/>
    </dgm:pt>
    <dgm:pt modelId="{51F93D4A-432B-49CA-993E-642E795867D6}" type="pres">
      <dgm:prSet presAssocID="{0C3F7D2C-D3FE-4CFB-BD4B-6EC1AD50DBB0}" presName="Name35" presStyleLbl="parChTrans1D3" presStyleIdx="1" presStyleCnt="3"/>
      <dgm:spPr/>
      <dgm:t>
        <a:bodyPr/>
        <a:lstStyle/>
        <a:p>
          <a:endParaRPr lang="ru-RU"/>
        </a:p>
      </dgm:t>
    </dgm:pt>
    <dgm:pt modelId="{7F88276C-F929-4A04-B71B-A491F8966508}" type="pres">
      <dgm:prSet presAssocID="{5CD7AE60-6844-4A26-992E-6568D4C08F71}" presName="hierRoot2" presStyleCnt="0">
        <dgm:presLayoutVars>
          <dgm:hierBranch val="r"/>
        </dgm:presLayoutVars>
      </dgm:prSet>
      <dgm:spPr/>
    </dgm:pt>
    <dgm:pt modelId="{D027B890-9601-4BC2-AEFE-CD114F7D90E3}" type="pres">
      <dgm:prSet presAssocID="{5CD7AE60-6844-4A26-992E-6568D4C08F71}" presName="rootComposite" presStyleCnt="0"/>
      <dgm:spPr/>
    </dgm:pt>
    <dgm:pt modelId="{424A4EB9-A01D-451D-9A55-B07380C3EBA5}" type="pres">
      <dgm:prSet presAssocID="{5CD7AE60-6844-4A26-992E-6568D4C08F71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7AEAD9-74CD-4AE0-B501-90B027C9B409}" type="pres">
      <dgm:prSet presAssocID="{5CD7AE60-6844-4A26-992E-6568D4C08F71}" presName="rootConnector" presStyleLbl="node3" presStyleIdx="1" presStyleCnt="3"/>
      <dgm:spPr/>
      <dgm:t>
        <a:bodyPr/>
        <a:lstStyle/>
        <a:p>
          <a:endParaRPr lang="ru-RU"/>
        </a:p>
      </dgm:t>
    </dgm:pt>
    <dgm:pt modelId="{4952759D-C2FE-4445-B3FE-68C3251FD982}" type="pres">
      <dgm:prSet presAssocID="{5CD7AE60-6844-4A26-992E-6568D4C08F71}" presName="hierChild4" presStyleCnt="0"/>
      <dgm:spPr/>
    </dgm:pt>
    <dgm:pt modelId="{72B8DB20-2210-498E-A0D3-4E6A447A931E}" type="pres">
      <dgm:prSet presAssocID="{5CD7AE60-6844-4A26-992E-6568D4C08F71}" presName="hierChild5" presStyleCnt="0"/>
      <dgm:spPr/>
    </dgm:pt>
    <dgm:pt modelId="{BF56A199-BD15-43A5-BCED-83061971696A}" type="pres">
      <dgm:prSet presAssocID="{73B6A418-6CC3-429D-833A-BCD57188AE2C}" presName="Name35" presStyleLbl="parChTrans1D3" presStyleIdx="2" presStyleCnt="3"/>
      <dgm:spPr/>
      <dgm:t>
        <a:bodyPr/>
        <a:lstStyle/>
        <a:p>
          <a:endParaRPr lang="ru-RU"/>
        </a:p>
      </dgm:t>
    </dgm:pt>
    <dgm:pt modelId="{2A4DBB83-75B4-4A4D-9E7F-678B3003A415}" type="pres">
      <dgm:prSet presAssocID="{BEAA6456-1B37-47CA-9D51-5280CC9F2EFC}" presName="hierRoot2" presStyleCnt="0">
        <dgm:presLayoutVars>
          <dgm:hierBranch val="r"/>
        </dgm:presLayoutVars>
      </dgm:prSet>
      <dgm:spPr/>
    </dgm:pt>
    <dgm:pt modelId="{49B9F280-D101-4037-A201-6945EAB33035}" type="pres">
      <dgm:prSet presAssocID="{BEAA6456-1B37-47CA-9D51-5280CC9F2EFC}" presName="rootComposite" presStyleCnt="0"/>
      <dgm:spPr/>
    </dgm:pt>
    <dgm:pt modelId="{43C65DB9-9ECC-4E80-AC2B-28613E4278C7}" type="pres">
      <dgm:prSet presAssocID="{BEAA6456-1B37-47CA-9D51-5280CC9F2EF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4EFC13-0BFD-4BB2-B65F-72BBD7BC618B}" type="pres">
      <dgm:prSet presAssocID="{BEAA6456-1B37-47CA-9D51-5280CC9F2EFC}" presName="rootConnector" presStyleLbl="node3" presStyleIdx="2" presStyleCnt="3"/>
      <dgm:spPr/>
      <dgm:t>
        <a:bodyPr/>
        <a:lstStyle/>
        <a:p>
          <a:endParaRPr lang="ru-RU"/>
        </a:p>
      </dgm:t>
    </dgm:pt>
    <dgm:pt modelId="{4A506424-8F54-4FD1-8D7D-9FD8A965B6E9}" type="pres">
      <dgm:prSet presAssocID="{BEAA6456-1B37-47CA-9D51-5280CC9F2EFC}" presName="hierChild4" presStyleCnt="0"/>
      <dgm:spPr/>
    </dgm:pt>
    <dgm:pt modelId="{D2BC1DB6-8461-45AD-80A5-D7335D73747E}" type="pres">
      <dgm:prSet presAssocID="{BEAA6456-1B37-47CA-9D51-5280CC9F2EFC}" presName="hierChild5" presStyleCnt="0"/>
      <dgm:spPr/>
    </dgm:pt>
    <dgm:pt modelId="{5518EA85-A787-4C6C-9664-276D80E980C5}" type="pres">
      <dgm:prSet presAssocID="{1A45B158-5EAA-4F68-BB83-65AEE7AA9A7D}" presName="hierChild5" presStyleCnt="0"/>
      <dgm:spPr/>
    </dgm:pt>
    <dgm:pt modelId="{3541241F-DB06-4E95-83A2-9B70D6736EF8}" type="pres">
      <dgm:prSet presAssocID="{9781AA0B-07F1-450C-9092-0F05DC980802}" presName="hierChild3" presStyleCnt="0"/>
      <dgm:spPr/>
    </dgm:pt>
  </dgm:ptLst>
  <dgm:cxnLst>
    <dgm:cxn modelId="{E024F0DA-10DF-4A81-BBF4-46CF1951D3E7}" type="presOf" srcId="{0C3F7D2C-D3FE-4CFB-BD4B-6EC1AD50DBB0}" destId="{51F93D4A-432B-49CA-993E-642E795867D6}" srcOrd="0" destOrd="0" presId="urn:microsoft.com/office/officeart/2005/8/layout/orgChart1"/>
    <dgm:cxn modelId="{D3CB7F21-EE7E-47DB-A5B9-283E29E450DC}" type="presOf" srcId="{BEAA6456-1B37-47CA-9D51-5280CC9F2EFC}" destId="{D54EFC13-0BFD-4BB2-B65F-72BBD7BC618B}" srcOrd="1" destOrd="0" presId="urn:microsoft.com/office/officeart/2005/8/layout/orgChart1"/>
    <dgm:cxn modelId="{D6DBDA91-CE6C-4537-8EA4-6E7B3628AA19}" srcId="{1A45B158-5EAA-4F68-BB83-65AEE7AA9A7D}" destId="{5CD7AE60-6844-4A26-992E-6568D4C08F71}" srcOrd="1" destOrd="0" parTransId="{0C3F7D2C-D3FE-4CFB-BD4B-6EC1AD50DBB0}" sibTransId="{643FEB19-7A69-46C6-9DD7-83B7105A88AA}"/>
    <dgm:cxn modelId="{D6D7DAD5-5A73-4B31-B181-6316DF2B8733}" type="presOf" srcId="{30156D57-614A-4B0A-AF95-13D9272D598D}" destId="{0ACE7330-ED5E-4879-B1CA-58EF9F8DD4D5}" srcOrd="0" destOrd="0" presId="urn:microsoft.com/office/officeart/2005/8/layout/orgChart1"/>
    <dgm:cxn modelId="{29CCA5A7-F30B-4D70-81D0-D43CA3011133}" type="presOf" srcId="{9781AA0B-07F1-450C-9092-0F05DC980802}" destId="{D0FD675C-1321-41E1-B15E-A3DADA747EA1}" srcOrd="1" destOrd="0" presId="urn:microsoft.com/office/officeart/2005/8/layout/orgChart1"/>
    <dgm:cxn modelId="{526A8359-1ADF-429B-8285-A1DE511176BD}" type="presOf" srcId="{BEAA6456-1B37-47CA-9D51-5280CC9F2EFC}" destId="{43C65DB9-9ECC-4E80-AC2B-28613E4278C7}" srcOrd="0" destOrd="0" presId="urn:microsoft.com/office/officeart/2005/8/layout/orgChart1"/>
    <dgm:cxn modelId="{6DBD7C45-250B-49A4-B121-B897B56996A6}" type="presOf" srcId="{99858F69-B2B2-4020-B2A8-F9E9056B4A5B}" destId="{A17A25A0-C0AE-4908-A2FB-FA5E8E83DAE4}" srcOrd="1" destOrd="0" presId="urn:microsoft.com/office/officeart/2005/8/layout/orgChart1"/>
    <dgm:cxn modelId="{CB45246A-E7BD-4A92-A1B1-720EC5906A28}" type="presOf" srcId="{1A45B158-5EAA-4F68-BB83-65AEE7AA9A7D}" destId="{6BD53263-F3A2-4CC4-BC05-6265338C17AF}" srcOrd="0" destOrd="0" presId="urn:microsoft.com/office/officeart/2005/8/layout/orgChart1"/>
    <dgm:cxn modelId="{BFDA7163-422C-477D-992A-8BD89B6CA15D}" type="presOf" srcId="{1A45B158-5EAA-4F68-BB83-65AEE7AA9A7D}" destId="{1033F1AB-D3AE-4939-A938-442D291AC5AC}" srcOrd="1" destOrd="0" presId="urn:microsoft.com/office/officeart/2005/8/layout/orgChart1"/>
    <dgm:cxn modelId="{A410ED0A-4035-4DE1-B427-92FB567652D3}" type="presOf" srcId="{928A3630-D9CA-4018-A57A-A745895540A7}" destId="{880341A4-8520-49F0-B93D-CAB2FC1C24FD}" srcOrd="0" destOrd="0" presId="urn:microsoft.com/office/officeart/2005/8/layout/orgChart1"/>
    <dgm:cxn modelId="{566833AE-3542-4D33-A897-0C10C7A96F29}" type="presOf" srcId="{CBB56941-6141-41EB-8788-4D85C951E8B0}" destId="{B9B79120-70ED-41B1-86D1-50FA991FC4BC}" srcOrd="0" destOrd="0" presId="urn:microsoft.com/office/officeart/2005/8/layout/orgChart1"/>
    <dgm:cxn modelId="{58C0DFA9-35EF-4A5D-B63A-DB546F20F587}" type="presOf" srcId="{5CD7AE60-6844-4A26-992E-6568D4C08F71}" destId="{424A4EB9-A01D-451D-9A55-B07380C3EBA5}" srcOrd="0" destOrd="0" presId="urn:microsoft.com/office/officeart/2005/8/layout/orgChart1"/>
    <dgm:cxn modelId="{5B961EC2-260C-4FD5-97A0-F64809D729B3}" type="presOf" srcId="{73B6A418-6CC3-429D-833A-BCD57188AE2C}" destId="{BF56A199-BD15-43A5-BCED-83061971696A}" srcOrd="0" destOrd="0" presId="urn:microsoft.com/office/officeart/2005/8/layout/orgChart1"/>
    <dgm:cxn modelId="{EC31B747-7B45-47E0-AE40-5ABC03057322}" type="presOf" srcId="{9781AA0B-07F1-450C-9092-0F05DC980802}" destId="{DC48AA8C-D874-41C9-A7C9-D13CFA23BA2F}" srcOrd="0" destOrd="0" presId="urn:microsoft.com/office/officeart/2005/8/layout/orgChart1"/>
    <dgm:cxn modelId="{CF7381FC-2D32-4D34-95E6-D9E2457DB9CD}" type="presOf" srcId="{5CD7AE60-6844-4A26-992E-6568D4C08F71}" destId="{ED7AEAD9-74CD-4AE0-B501-90B027C9B409}" srcOrd="1" destOrd="0" presId="urn:microsoft.com/office/officeart/2005/8/layout/orgChart1"/>
    <dgm:cxn modelId="{462002CE-7993-4E30-A9C8-17B9E49DAF06}" srcId="{9781AA0B-07F1-450C-9092-0F05DC980802}" destId="{1A45B158-5EAA-4F68-BB83-65AEE7AA9A7D}" srcOrd="0" destOrd="0" parTransId="{928A3630-D9CA-4018-A57A-A745895540A7}" sibTransId="{16D38468-6FA7-4772-A05B-E8F81B8E97EB}"/>
    <dgm:cxn modelId="{4A4705A1-5F47-4161-9517-8B7940E57535}" srcId="{30156D57-614A-4B0A-AF95-13D9272D598D}" destId="{9781AA0B-07F1-450C-9092-0F05DC980802}" srcOrd="0" destOrd="0" parTransId="{6CEAB91E-B2B6-412A-956C-B053ACBF14D1}" sibTransId="{4ED2E731-6B2F-49DD-8B0C-60E1FC705750}"/>
    <dgm:cxn modelId="{29392F7C-7CDA-43C8-AC1A-EB059C404DE8}" srcId="{1A45B158-5EAA-4F68-BB83-65AEE7AA9A7D}" destId="{99858F69-B2B2-4020-B2A8-F9E9056B4A5B}" srcOrd="0" destOrd="0" parTransId="{CBB56941-6141-41EB-8788-4D85C951E8B0}" sibTransId="{63EAF43C-142A-413A-AF59-6B986CB2A68B}"/>
    <dgm:cxn modelId="{88E63E2E-BE5F-42E7-BDAC-A7AA7BC8C492}" srcId="{1A45B158-5EAA-4F68-BB83-65AEE7AA9A7D}" destId="{BEAA6456-1B37-47CA-9D51-5280CC9F2EFC}" srcOrd="2" destOrd="0" parTransId="{73B6A418-6CC3-429D-833A-BCD57188AE2C}" sibTransId="{5EF8C129-F67B-4EAE-A7DE-4543F49E425C}"/>
    <dgm:cxn modelId="{05D614C5-2997-434A-BE6B-7F2EAF124936}" type="presOf" srcId="{99858F69-B2B2-4020-B2A8-F9E9056B4A5B}" destId="{8F45B014-1BE4-45A9-A969-1F9D0E95367C}" srcOrd="0" destOrd="0" presId="urn:microsoft.com/office/officeart/2005/8/layout/orgChart1"/>
    <dgm:cxn modelId="{6B1E1A22-116C-4679-A1BF-B791FF2CC09D}" type="presParOf" srcId="{0ACE7330-ED5E-4879-B1CA-58EF9F8DD4D5}" destId="{0E7AFD8A-A21B-4788-98B7-274E48E57116}" srcOrd="0" destOrd="0" presId="urn:microsoft.com/office/officeart/2005/8/layout/orgChart1"/>
    <dgm:cxn modelId="{9701687D-8BF6-4215-9442-99144F680349}" type="presParOf" srcId="{0E7AFD8A-A21B-4788-98B7-274E48E57116}" destId="{6EB81E99-CABE-46D9-B696-4FED1753F90F}" srcOrd="0" destOrd="0" presId="urn:microsoft.com/office/officeart/2005/8/layout/orgChart1"/>
    <dgm:cxn modelId="{F52BFB92-FD35-46D8-BDDF-FE30D5FEE1A3}" type="presParOf" srcId="{6EB81E99-CABE-46D9-B696-4FED1753F90F}" destId="{DC48AA8C-D874-41C9-A7C9-D13CFA23BA2F}" srcOrd="0" destOrd="0" presId="urn:microsoft.com/office/officeart/2005/8/layout/orgChart1"/>
    <dgm:cxn modelId="{C1AAF4B9-CC07-45B1-A4D2-7EDE4DC5E083}" type="presParOf" srcId="{6EB81E99-CABE-46D9-B696-4FED1753F90F}" destId="{D0FD675C-1321-41E1-B15E-A3DADA747EA1}" srcOrd="1" destOrd="0" presId="urn:microsoft.com/office/officeart/2005/8/layout/orgChart1"/>
    <dgm:cxn modelId="{4F79EE95-9572-4A27-B061-11A114D17FDA}" type="presParOf" srcId="{0E7AFD8A-A21B-4788-98B7-274E48E57116}" destId="{D1408706-B55F-43D3-87B5-463F9E9C0C87}" srcOrd="1" destOrd="0" presId="urn:microsoft.com/office/officeart/2005/8/layout/orgChart1"/>
    <dgm:cxn modelId="{6386A613-607E-41E3-ABCE-60BBA2792B02}" type="presParOf" srcId="{D1408706-B55F-43D3-87B5-463F9E9C0C87}" destId="{880341A4-8520-49F0-B93D-CAB2FC1C24FD}" srcOrd="0" destOrd="0" presId="urn:microsoft.com/office/officeart/2005/8/layout/orgChart1"/>
    <dgm:cxn modelId="{01B1F455-D6A5-44E0-9559-0008894D5A21}" type="presParOf" srcId="{D1408706-B55F-43D3-87B5-463F9E9C0C87}" destId="{FB8C7077-72CE-483F-B968-44664592FAF9}" srcOrd="1" destOrd="0" presId="urn:microsoft.com/office/officeart/2005/8/layout/orgChart1"/>
    <dgm:cxn modelId="{7D30DFB0-95E1-4F27-B415-2E4BBC818152}" type="presParOf" srcId="{FB8C7077-72CE-483F-B968-44664592FAF9}" destId="{F895EEA7-F996-4218-9A17-FF5970833542}" srcOrd="0" destOrd="0" presId="urn:microsoft.com/office/officeart/2005/8/layout/orgChart1"/>
    <dgm:cxn modelId="{5F0537F7-3C3D-46D6-8D91-BD77320F135A}" type="presParOf" srcId="{F895EEA7-F996-4218-9A17-FF5970833542}" destId="{6BD53263-F3A2-4CC4-BC05-6265338C17AF}" srcOrd="0" destOrd="0" presId="urn:microsoft.com/office/officeart/2005/8/layout/orgChart1"/>
    <dgm:cxn modelId="{B694650A-DC25-463D-A512-44D65219FB57}" type="presParOf" srcId="{F895EEA7-F996-4218-9A17-FF5970833542}" destId="{1033F1AB-D3AE-4939-A938-442D291AC5AC}" srcOrd="1" destOrd="0" presId="urn:microsoft.com/office/officeart/2005/8/layout/orgChart1"/>
    <dgm:cxn modelId="{349601F3-3B37-4487-8FAD-9CD8BA50267C}" type="presParOf" srcId="{FB8C7077-72CE-483F-B968-44664592FAF9}" destId="{0737CA11-4F7B-4D16-AF60-25F6084D32FD}" srcOrd="1" destOrd="0" presId="urn:microsoft.com/office/officeart/2005/8/layout/orgChart1"/>
    <dgm:cxn modelId="{18C4A706-0825-462E-B4D5-57EB9AED87FE}" type="presParOf" srcId="{0737CA11-4F7B-4D16-AF60-25F6084D32FD}" destId="{B9B79120-70ED-41B1-86D1-50FA991FC4BC}" srcOrd="0" destOrd="0" presId="urn:microsoft.com/office/officeart/2005/8/layout/orgChart1"/>
    <dgm:cxn modelId="{2E546EA1-E4F1-4393-AFA1-3E753B5BE07E}" type="presParOf" srcId="{0737CA11-4F7B-4D16-AF60-25F6084D32FD}" destId="{C717D842-F66C-46ED-A3FD-DF8FD21E7ACD}" srcOrd="1" destOrd="0" presId="urn:microsoft.com/office/officeart/2005/8/layout/orgChart1"/>
    <dgm:cxn modelId="{1E5C6913-09CC-46A2-B5A5-F4F758081FC3}" type="presParOf" srcId="{C717D842-F66C-46ED-A3FD-DF8FD21E7ACD}" destId="{74FFCE5A-539E-462A-88AC-DE4C0C85BFD8}" srcOrd="0" destOrd="0" presId="urn:microsoft.com/office/officeart/2005/8/layout/orgChart1"/>
    <dgm:cxn modelId="{5D64058A-0C60-43A5-821F-07BD0BE30256}" type="presParOf" srcId="{74FFCE5A-539E-462A-88AC-DE4C0C85BFD8}" destId="{8F45B014-1BE4-45A9-A969-1F9D0E95367C}" srcOrd="0" destOrd="0" presId="urn:microsoft.com/office/officeart/2005/8/layout/orgChart1"/>
    <dgm:cxn modelId="{EC423A96-178C-4994-8668-13530F996362}" type="presParOf" srcId="{74FFCE5A-539E-462A-88AC-DE4C0C85BFD8}" destId="{A17A25A0-C0AE-4908-A2FB-FA5E8E83DAE4}" srcOrd="1" destOrd="0" presId="urn:microsoft.com/office/officeart/2005/8/layout/orgChart1"/>
    <dgm:cxn modelId="{724CB076-9592-4A00-8C10-F328ECCAD970}" type="presParOf" srcId="{C717D842-F66C-46ED-A3FD-DF8FD21E7ACD}" destId="{4DFEB6BD-B59C-4B2E-B996-4736F18A9270}" srcOrd="1" destOrd="0" presId="urn:microsoft.com/office/officeart/2005/8/layout/orgChart1"/>
    <dgm:cxn modelId="{BDE7089F-8BC4-48FD-ABC7-ACB36757B970}" type="presParOf" srcId="{C717D842-F66C-46ED-A3FD-DF8FD21E7ACD}" destId="{40AA9FE8-4C8B-42A3-A41A-A191313D5C65}" srcOrd="2" destOrd="0" presId="urn:microsoft.com/office/officeart/2005/8/layout/orgChart1"/>
    <dgm:cxn modelId="{1284E643-1955-4DCE-A4F1-733619B41745}" type="presParOf" srcId="{0737CA11-4F7B-4D16-AF60-25F6084D32FD}" destId="{51F93D4A-432B-49CA-993E-642E795867D6}" srcOrd="2" destOrd="0" presId="urn:microsoft.com/office/officeart/2005/8/layout/orgChart1"/>
    <dgm:cxn modelId="{D2A40A74-E6F9-4F4F-8BBD-0B3503B340D7}" type="presParOf" srcId="{0737CA11-4F7B-4D16-AF60-25F6084D32FD}" destId="{7F88276C-F929-4A04-B71B-A491F8966508}" srcOrd="3" destOrd="0" presId="urn:microsoft.com/office/officeart/2005/8/layout/orgChart1"/>
    <dgm:cxn modelId="{2983A9F4-7861-4149-AD1E-25CC88CF26D4}" type="presParOf" srcId="{7F88276C-F929-4A04-B71B-A491F8966508}" destId="{D027B890-9601-4BC2-AEFE-CD114F7D90E3}" srcOrd="0" destOrd="0" presId="urn:microsoft.com/office/officeart/2005/8/layout/orgChart1"/>
    <dgm:cxn modelId="{F19A0495-67D1-4D42-A88D-A375133D333D}" type="presParOf" srcId="{D027B890-9601-4BC2-AEFE-CD114F7D90E3}" destId="{424A4EB9-A01D-451D-9A55-B07380C3EBA5}" srcOrd="0" destOrd="0" presId="urn:microsoft.com/office/officeart/2005/8/layout/orgChart1"/>
    <dgm:cxn modelId="{244524F6-A697-4497-81C8-E265DF747DFD}" type="presParOf" srcId="{D027B890-9601-4BC2-AEFE-CD114F7D90E3}" destId="{ED7AEAD9-74CD-4AE0-B501-90B027C9B409}" srcOrd="1" destOrd="0" presId="urn:microsoft.com/office/officeart/2005/8/layout/orgChart1"/>
    <dgm:cxn modelId="{F9484879-66DA-451E-A2BE-3AF4CBCB398B}" type="presParOf" srcId="{7F88276C-F929-4A04-B71B-A491F8966508}" destId="{4952759D-C2FE-4445-B3FE-68C3251FD982}" srcOrd="1" destOrd="0" presId="urn:microsoft.com/office/officeart/2005/8/layout/orgChart1"/>
    <dgm:cxn modelId="{550AF7EF-E040-4E46-AFCE-72CF9CB7673B}" type="presParOf" srcId="{7F88276C-F929-4A04-B71B-A491F8966508}" destId="{72B8DB20-2210-498E-A0D3-4E6A447A931E}" srcOrd="2" destOrd="0" presId="urn:microsoft.com/office/officeart/2005/8/layout/orgChart1"/>
    <dgm:cxn modelId="{3DFA0A77-8FAB-446B-AA83-C1EB901908F4}" type="presParOf" srcId="{0737CA11-4F7B-4D16-AF60-25F6084D32FD}" destId="{BF56A199-BD15-43A5-BCED-83061971696A}" srcOrd="4" destOrd="0" presId="urn:microsoft.com/office/officeart/2005/8/layout/orgChart1"/>
    <dgm:cxn modelId="{9EF5F71E-E70A-45DE-B17C-54F46D66A8BF}" type="presParOf" srcId="{0737CA11-4F7B-4D16-AF60-25F6084D32FD}" destId="{2A4DBB83-75B4-4A4D-9E7F-678B3003A415}" srcOrd="5" destOrd="0" presId="urn:microsoft.com/office/officeart/2005/8/layout/orgChart1"/>
    <dgm:cxn modelId="{06D82CD3-FD13-40B5-B9E4-378BCCFD1D7C}" type="presParOf" srcId="{2A4DBB83-75B4-4A4D-9E7F-678B3003A415}" destId="{49B9F280-D101-4037-A201-6945EAB33035}" srcOrd="0" destOrd="0" presId="urn:microsoft.com/office/officeart/2005/8/layout/orgChart1"/>
    <dgm:cxn modelId="{0B37DFBB-EA39-4CEF-82B8-8D061855E038}" type="presParOf" srcId="{49B9F280-D101-4037-A201-6945EAB33035}" destId="{43C65DB9-9ECC-4E80-AC2B-28613E4278C7}" srcOrd="0" destOrd="0" presId="urn:microsoft.com/office/officeart/2005/8/layout/orgChart1"/>
    <dgm:cxn modelId="{842BF405-E8B4-4882-AB6D-2D8396F6738A}" type="presParOf" srcId="{49B9F280-D101-4037-A201-6945EAB33035}" destId="{D54EFC13-0BFD-4BB2-B65F-72BBD7BC618B}" srcOrd="1" destOrd="0" presId="urn:microsoft.com/office/officeart/2005/8/layout/orgChart1"/>
    <dgm:cxn modelId="{910C9AA8-5323-46BF-86B5-992EF7A87E24}" type="presParOf" srcId="{2A4DBB83-75B4-4A4D-9E7F-678B3003A415}" destId="{4A506424-8F54-4FD1-8D7D-9FD8A965B6E9}" srcOrd="1" destOrd="0" presId="urn:microsoft.com/office/officeart/2005/8/layout/orgChart1"/>
    <dgm:cxn modelId="{5F4DCA28-4D1E-43CA-9775-9A29AD8C5EAF}" type="presParOf" srcId="{2A4DBB83-75B4-4A4D-9E7F-678B3003A415}" destId="{D2BC1DB6-8461-45AD-80A5-D7335D73747E}" srcOrd="2" destOrd="0" presId="urn:microsoft.com/office/officeart/2005/8/layout/orgChart1"/>
    <dgm:cxn modelId="{1D73788E-5E77-4448-935C-192A775E124C}" type="presParOf" srcId="{FB8C7077-72CE-483F-B968-44664592FAF9}" destId="{5518EA85-A787-4C6C-9664-276D80E980C5}" srcOrd="2" destOrd="0" presId="urn:microsoft.com/office/officeart/2005/8/layout/orgChart1"/>
    <dgm:cxn modelId="{8C116F09-571E-45E9-BFC7-BF887DC9091C}" type="presParOf" srcId="{0E7AFD8A-A21B-4788-98B7-274E48E57116}" destId="{3541241F-DB06-4E95-83A2-9B70D6736EF8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1E646F-9F3F-44C0-A852-ABBB47FAFA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C7A67B9-934A-47E9-8D28-FAE3F7EEBDB0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Расходы – 281,6млн.рублей  -61,0%</a:t>
          </a:r>
        </a:p>
      </dgm:t>
    </dgm:pt>
    <dgm:pt modelId="{6665054A-9569-40EB-8BCC-D0636E29BD69}" type="parTrans" cxnId="{5413D18A-CA9A-4C7E-A3AB-D207FD631AE9}">
      <dgm:prSet/>
      <dgm:spPr/>
      <dgm:t>
        <a:bodyPr/>
        <a:lstStyle/>
        <a:p>
          <a:endParaRPr lang="ru-RU"/>
        </a:p>
      </dgm:t>
    </dgm:pt>
    <dgm:pt modelId="{F1D4EACE-61BE-4A22-89F0-CA3B1CC2F376}" type="sibTrans" cxnId="{5413D18A-CA9A-4C7E-A3AB-D207FD631AE9}">
      <dgm:prSet/>
      <dgm:spPr/>
      <dgm:t>
        <a:bodyPr/>
        <a:lstStyle/>
        <a:p>
          <a:endParaRPr lang="ru-RU"/>
        </a:p>
      </dgm:t>
    </dgm:pt>
    <dgm:pt modelId="{57DC57CC-8D3C-4488-9CAA-8C2C90E065D5}" type="pres">
      <dgm:prSet presAssocID="{091E646F-9F3F-44C0-A852-ABBB47FAFA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B73B02-6864-4B8A-83AB-F2573BB10844}" type="pres">
      <dgm:prSet presAssocID="{CC7A67B9-934A-47E9-8D28-FAE3F7EEBDB0}" presName="hierRoot1" presStyleCnt="0">
        <dgm:presLayoutVars>
          <dgm:hierBranch/>
        </dgm:presLayoutVars>
      </dgm:prSet>
      <dgm:spPr/>
    </dgm:pt>
    <dgm:pt modelId="{B411976A-C25B-49E5-B21F-CDA91B058A39}" type="pres">
      <dgm:prSet presAssocID="{CC7A67B9-934A-47E9-8D28-FAE3F7EEBDB0}" presName="rootComposite1" presStyleCnt="0"/>
      <dgm:spPr/>
    </dgm:pt>
    <dgm:pt modelId="{92B2FDB2-1ECA-475C-9B51-E72FE7EA3503}" type="pres">
      <dgm:prSet presAssocID="{CC7A67B9-934A-47E9-8D28-FAE3F7EEBDB0}" presName="rootText1" presStyleLbl="node0" presStyleIdx="0" presStyleCnt="1" custScaleX="424160" custLinFactNeighborX="-27459" custLinFactNeighborY="6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D364C2-2C6B-411F-9658-57955347AAB1}" type="pres">
      <dgm:prSet presAssocID="{CC7A67B9-934A-47E9-8D28-FAE3F7EEBDB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BB46D34-EB8E-4A7B-95AC-41C8D8417655}" type="pres">
      <dgm:prSet presAssocID="{CC7A67B9-934A-47E9-8D28-FAE3F7EEBDB0}" presName="hierChild2" presStyleCnt="0"/>
      <dgm:spPr/>
    </dgm:pt>
    <dgm:pt modelId="{D79EC68B-F511-45FC-87F4-0895861F6842}" type="pres">
      <dgm:prSet presAssocID="{CC7A67B9-934A-47E9-8D28-FAE3F7EEBDB0}" presName="hierChild3" presStyleCnt="0"/>
      <dgm:spPr/>
    </dgm:pt>
  </dgm:ptLst>
  <dgm:cxnLst>
    <dgm:cxn modelId="{BBCB29FC-4998-41E0-AAAB-8BC8544BBB8B}" type="presOf" srcId="{CC7A67B9-934A-47E9-8D28-FAE3F7EEBDB0}" destId="{92B2FDB2-1ECA-475C-9B51-E72FE7EA3503}" srcOrd="0" destOrd="0" presId="urn:microsoft.com/office/officeart/2005/8/layout/orgChart1"/>
    <dgm:cxn modelId="{CF5A15EE-3891-40D4-8415-A21A74093299}" type="presOf" srcId="{091E646F-9F3F-44C0-A852-ABBB47FAFA1C}" destId="{57DC57CC-8D3C-4488-9CAA-8C2C90E065D5}" srcOrd="0" destOrd="0" presId="urn:microsoft.com/office/officeart/2005/8/layout/orgChart1"/>
    <dgm:cxn modelId="{5413D18A-CA9A-4C7E-A3AB-D207FD631AE9}" srcId="{091E646F-9F3F-44C0-A852-ABBB47FAFA1C}" destId="{CC7A67B9-934A-47E9-8D28-FAE3F7EEBDB0}" srcOrd="0" destOrd="0" parTransId="{6665054A-9569-40EB-8BCC-D0636E29BD69}" sibTransId="{F1D4EACE-61BE-4A22-89F0-CA3B1CC2F376}"/>
    <dgm:cxn modelId="{97615067-24A0-4517-A44C-A51C7E69D6C2}" type="presOf" srcId="{CC7A67B9-934A-47E9-8D28-FAE3F7EEBDB0}" destId="{69D364C2-2C6B-411F-9658-57955347AAB1}" srcOrd="1" destOrd="0" presId="urn:microsoft.com/office/officeart/2005/8/layout/orgChart1"/>
    <dgm:cxn modelId="{CB986704-A083-4BA8-8B23-689596785696}" type="presParOf" srcId="{57DC57CC-8D3C-4488-9CAA-8C2C90E065D5}" destId="{0DB73B02-6864-4B8A-83AB-F2573BB10844}" srcOrd="0" destOrd="0" presId="urn:microsoft.com/office/officeart/2005/8/layout/orgChart1"/>
    <dgm:cxn modelId="{8F85A02E-1A78-46A8-9826-AA4C7D2BDD0D}" type="presParOf" srcId="{0DB73B02-6864-4B8A-83AB-F2573BB10844}" destId="{B411976A-C25B-49E5-B21F-CDA91B058A39}" srcOrd="0" destOrd="0" presId="urn:microsoft.com/office/officeart/2005/8/layout/orgChart1"/>
    <dgm:cxn modelId="{3018CF6B-7B01-4BB9-8A80-ED995C25233B}" type="presParOf" srcId="{B411976A-C25B-49E5-B21F-CDA91B058A39}" destId="{92B2FDB2-1ECA-475C-9B51-E72FE7EA3503}" srcOrd="0" destOrd="0" presId="urn:microsoft.com/office/officeart/2005/8/layout/orgChart1"/>
    <dgm:cxn modelId="{CD90AD0B-6A48-4194-B80C-118CA7084BFA}" type="presParOf" srcId="{B411976A-C25B-49E5-B21F-CDA91B058A39}" destId="{69D364C2-2C6B-411F-9658-57955347AAB1}" srcOrd="1" destOrd="0" presId="urn:microsoft.com/office/officeart/2005/8/layout/orgChart1"/>
    <dgm:cxn modelId="{E3C0F097-3599-4593-B91F-40DCCFCA9560}" type="presParOf" srcId="{0DB73B02-6864-4B8A-83AB-F2573BB10844}" destId="{2BB46D34-EB8E-4A7B-95AC-41C8D8417655}" srcOrd="1" destOrd="0" presId="urn:microsoft.com/office/officeart/2005/8/layout/orgChart1"/>
    <dgm:cxn modelId="{4622762A-55E1-4C68-8F6F-328BCAB9F997}" type="presParOf" srcId="{0DB73B02-6864-4B8A-83AB-F2573BB10844}" destId="{D79EC68B-F511-45FC-87F4-0895861F684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0.53472</cdr:x>
      <cdr:y>0.44492</cdr:y>
    </cdr:from>
    <cdr:to>
      <cdr:x>0.61034</cdr:x>
      <cdr:y>0.60311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00532" y="2000250"/>
          <a:ext cx="622322" cy="711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234,5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0.53472</cdr:x>
      <cdr:y>0.74153</cdr:y>
    </cdr:from>
    <cdr:to>
      <cdr:x>0.58873</cdr:x>
      <cdr:y>0.81073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00550" y="3333771"/>
          <a:ext cx="444462" cy="311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65,7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0.52392</cdr:x>
      <cdr:y>0.5339</cdr:y>
    </cdr:from>
    <cdr:to>
      <cdr:x>0.53473</cdr:x>
      <cdr:y>0.55367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11650" y="2400300"/>
          <a:ext cx="88962" cy="8888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87DEDE5-E5F8-4999-A614-FAF7FFA8B32B}" type="datetime1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04A3458-9F15-42FA-A6C1-05419BA98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ECF572-35B2-42B3-808F-273C1B1F8635}" type="datetime1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8050"/>
            <a:ext cx="5453062" cy="4468813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2750" cy="496888"/>
          </a:xfrm>
          <a:prstGeom prst="rect">
            <a:avLst/>
          </a:prstGeom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32925"/>
            <a:ext cx="2952750" cy="496888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36FE59-0B32-4251-A54E-326F45E25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937937-A826-40E8-8AA4-F6AB7F091D3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716463"/>
            <a:ext cx="5453062" cy="4470400"/>
          </a:xfrm>
          <a:noFill/>
        </p:spPr>
        <p:txBody>
          <a:bodyPr lIns="91356" tIns="45680" rIns="91356" bIns="4568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 txBox="1">
            <a:spLocks noGrp="1"/>
          </p:cNvSpPr>
          <p:nvPr/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80" rIns="91356" bIns="45680" anchor="b"/>
          <a:lstStyle/>
          <a:p>
            <a:pPr algn="r" defTabSz="915988"/>
            <a:fld id="{B3D514B8-EC43-4A60-B4F1-5A2B063AF83B}" type="slidenum">
              <a:rPr lang="ru-RU" sz="1200">
                <a:latin typeface="Calibri" pitchFamily="34" charset="0"/>
              </a:rPr>
              <a:pPr algn="r" defTabSz="915988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716463"/>
            <a:ext cx="5453062" cy="4470400"/>
          </a:xfrm>
          <a:noFill/>
        </p:spPr>
        <p:txBody>
          <a:bodyPr lIns="91356" tIns="45680" rIns="91356" bIns="4568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80" rIns="91356" bIns="45680" anchor="b"/>
          <a:lstStyle/>
          <a:p>
            <a:pPr algn="r" defTabSz="915988"/>
            <a:fld id="{89A21885-D246-4D99-9558-6490BEED8512}" type="slidenum">
              <a:rPr lang="ru-RU" sz="1200">
                <a:latin typeface="Calibri" pitchFamily="34" charset="0"/>
              </a:rPr>
              <a:pPr algn="r" defTabSz="915988"/>
              <a:t>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813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813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C17F-23DC-4EE3-9E2F-8A918472B1F2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0D4D-0EA4-4D30-B76B-AA01D322D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E82E-EC04-4A93-B1D4-02CA5D821E42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6EC9-D0A9-4AAF-867E-1520EC8C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A5FD-DE7B-40C6-AEE2-E6795FB60642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5F70-2E96-4E04-A171-B512A84AC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1A9A-9C92-4FE6-973C-7D0C895AFAF5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29B59-A386-44B2-934E-AE044DCE6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E93C2-0EFD-4A27-8793-79D931E44C72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E510A-391E-4421-8333-C366A643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A9AF-94F1-454E-9E82-A84FDA8622BF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9280-F11A-4E4E-8106-35C0031C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4563-83BC-43D7-A7AA-7FB01BBE94D4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612E6-E497-4542-85E0-7E7130DDE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219A-D113-49B6-ADB8-1BE9EC139ECF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630A-5448-4518-8C37-0BCD37ABE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361C-CBA0-46D9-9BB4-B8C4F2813DB6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56B56-8535-4865-A72F-38CEAAF32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6A7F0-CCD0-4DEC-A863-5DFB2E6F4F4D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1653-87C4-4A95-B75A-4F583927F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67326-889A-4F8C-B649-4DF75216D372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F132-2538-43B6-A359-FE8174D1C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54D9B-77DF-4647-BD72-4946D99B0459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2963-D426-44AA-9B81-B97462939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709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09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70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8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709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09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09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0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0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71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710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1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1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29788E-B77A-4086-9C6E-4AB9F960F840}" type="datetime1">
              <a:rPr lang="ru-RU" smtClean="0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2171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1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602F3D2-1689-4F01-86E8-4DC9EA542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36CCE-B3CC-413E-95BB-59295092756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8916988" y="0"/>
            <a:ext cx="142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2051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374900"/>
          </a:xfrm>
          <a:solidFill>
            <a:srgbClr val="00206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Финансовое управление Администрации Орджоникидзевского района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2357438"/>
            <a:ext cx="9144000" cy="95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0" y="2770188"/>
            <a:ext cx="914400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224" name="Прямоугольник 6"/>
          <p:cNvSpPr>
            <a:spLocks noChangeArrowheads="1"/>
          </p:cNvSpPr>
          <p:nvPr/>
        </p:nvSpPr>
        <p:spPr bwMode="auto">
          <a:xfrm>
            <a:off x="250825" y="3249613"/>
            <a:ext cx="866775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</a:rPr>
              <a:t>ИНФОРМАЦИОННЫЙ РЕСУРС</a:t>
            </a:r>
          </a:p>
          <a:p>
            <a:pPr algn="ctr"/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>БЮДЖЕТ  </a:t>
            </a:r>
            <a:r>
              <a:rPr lang="ru-RU" sz="3200" b="1" dirty="0">
                <a:solidFill>
                  <a:srgbClr val="FFFFFF"/>
                </a:solidFill>
                <a:latin typeface="Times New Roman" pitchFamily="18" charset="0"/>
              </a:rPr>
              <a:t>ДЛЯ  ГРАЖДАН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57BA0-5EC5-4582-9FCE-C2145C571596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b="1" i="1" smtClean="0">
                <a:latin typeface="Times New Roman" pitchFamily="18" charset="0"/>
              </a:rPr>
              <a:t/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ru-RU" sz="16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Расходы бюджета по основным функциям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Расходы бюджета – выплачиваемые из бюджета денежные средства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1. Общегосударственные вопросы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2. Первичный воинский учет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3. Пожарная безопасность, гражданская оборона, предупреждение чрезвычайных ситуаций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4. Национальная экономика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5. Жилищно – коммунальное хозяйство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6. Охрана окружающей среды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7. Образование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8. Культура</a:t>
            </a:r>
            <a:r>
              <a:rPr lang="en-US" sz="1600" b="1" i="1" smtClean="0">
                <a:latin typeface="Times New Roman" pitchFamily="18" charset="0"/>
              </a:rPr>
              <a:t>,</a:t>
            </a:r>
            <a:r>
              <a:rPr lang="ru-RU" sz="1600" b="1" i="1" smtClean="0">
                <a:latin typeface="Times New Roman" pitchFamily="18" charset="0"/>
              </a:rPr>
              <a:t> кинематография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9. Социальная политика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10. Физическая культура и спорт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11. Средства массовой информации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12. Обслуживание государственного и муниципального долга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13. Межбюджетные трансферты общего характера бюджетам субъектов Российской Федерации и муниципальных</a:t>
            </a:r>
            <a:r>
              <a:rPr lang="ru-RU" sz="1600" b="1" smtClean="0">
                <a:latin typeface="Times New Roman" pitchFamily="18" charset="0"/>
              </a:rPr>
              <a:t> образований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8C99E-FED8-4581-89E6-13EB2203E669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800" b="1" u="sng" smtClean="0">
                <a:latin typeface="Times New Roman" pitchFamily="18" charset="0"/>
              </a:rPr>
              <a:t>Муниципальный долг Орджоникидзевского района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71550" y="2033588"/>
            <a:ext cx="5886450" cy="48895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Муниципальный долг – это долговые обязательства бюджета, выраженные в валюте Российской Федерации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971550" y="2619375"/>
            <a:ext cx="7561263" cy="9779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Поскольку бюджет муниципального образования  Орджоникидзевский район формируется с дефицитом, то для финансирования расходов, не обеспеченных доходами, привлекаются бюджетные кредиты из республиканского бюджета Республики Хакасия, могут также привлекаться банковские  кредиты.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909638" y="3736975"/>
            <a:ext cx="7326312" cy="5492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b="1" i="1" u="sng">
                <a:latin typeface="Times New Roman" pitchFamily="18" charset="0"/>
              </a:rPr>
              <a:t>Структура</a:t>
            </a:r>
            <a:endParaRPr lang="ru-RU" b="1" u="sng">
              <a:latin typeface="Times New Roman" pitchFamily="18" charset="0"/>
            </a:endParaRPr>
          </a:p>
          <a:p>
            <a:pPr algn="ctr"/>
            <a:r>
              <a:rPr lang="ru-RU" b="1" i="1" u="sng">
                <a:latin typeface="Times New Roman" pitchFamily="18" charset="0"/>
              </a:rPr>
              <a:t>муниципального долга выглядит следующим образом: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2906713" y="4449763"/>
            <a:ext cx="3779837" cy="48895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>
                <a:latin typeface="Times New Roman" pitchFamily="18" charset="0"/>
              </a:rPr>
              <a:t>-  Привлечение банковских кредитов</a:t>
            </a:r>
          </a:p>
          <a:p>
            <a:pPr algn="ctr" eaLnBrk="0" hangingPunct="0"/>
            <a:endParaRPr lang="ru-RU" sz="1600">
              <a:latin typeface="Times New Roman" pitchFamily="18" charset="0"/>
            </a:endParaRP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 rot="10800000" flipV="1">
            <a:off x="3132138" y="4867275"/>
            <a:ext cx="3676650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>
                <a:latin typeface="Verdana" pitchFamily="34" charset="0"/>
              </a:rPr>
              <a:t>-  </a:t>
            </a:r>
            <a:r>
              <a:rPr lang="ru-RU" sz="1600">
                <a:latin typeface="Times New Roman" pitchFamily="18" charset="0"/>
              </a:rPr>
              <a:t>Привлечение бюджетных кредитов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7C855-68F5-4EE7-97D3-27A9559BF1FD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  <a:r>
              <a:rPr lang="ru-RU" sz="4000" b="1" i="1" u="sng" smtClean="0"/>
              <a:t/>
            </a:r>
            <a:br>
              <a:rPr lang="ru-RU" sz="4000" b="1" i="1" u="sng" smtClean="0"/>
            </a:br>
            <a:endParaRPr lang="ru-RU" sz="4000" b="1" i="1" u="sng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400" b="1" u="sng" smtClean="0">
                <a:latin typeface="Times New Roman" pitchFamily="18" charset="0"/>
              </a:rPr>
              <a:t>Муниципальные программы</a:t>
            </a:r>
          </a:p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Переход к программно-целевому методу планирования в Орджоникидзевском  районе</a:t>
            </a:r>
          </a:p>
          <a:p>
            <a:pPr algn="ctr"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Муниципальная программа - это документ  определяющий: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Цели и задачи муниципальной политики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Способы их достижения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C2C4B-0EA4-4541-8101-E10F7C095C1E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000" b="1" smtClean="0">
                <a:latin typeface="Times New Roman" pitchFamily="18" charset="0"/>
              </a:rPr>
              <a:t>Стадии формирования бюджета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81063" y="2033588"/>
            <a:ext cx="7786687" cy="73342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Бюджетный процесс – это регламентированная законом  деятельность местного самоуправления по составлению, рассмотрению, утверждению и исполнению бюджетов соответствующих уровней.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27100" y="3016250"/>
            <a:ext cx="7065963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 b="1" i="1">
                <a:latin typeface="Times New Roman" pitchFamily="18" charset="0"/>
              </a:rPr>
              <a:t>Стадии формирования бюджета называются бюджетным процессом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276475" y="3352800"/>
            <a:ext cx="3063875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1.составление проекта бюджета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232025" y="3654425"/>
            <a:ext cx="5608638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2.рассмотрение и утверждение</a:t>
            </a:r>
            <a:r>
              <a:rPr lang="ru-RU" sz="1600" i="1">
                <a:latin typeface="Times New Roman" pitchFamily="18" charset="0"/>
              </a:rPr>
              <a:t> </a:t>
            </a:r>
            <a:r>
              <a:rPr lang="ru-RU" sz="1600" b="1" i="1">
                <a:latin typeface="Times New Roman" pitchFamily="18" charset="0"/>
              </a:rPr>
              <a:t>бюджета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32025" y="3949700"/>
            <a:ext cx="3894138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3.исполнение</a:t>
            </a:r>
            <a:r>
              <a:rPr lang="ru-RU" b="1" i="1">
                <a:latin typeface="Verdana" pitchFamily="34" charset="0"/>
              </a:rPr>
              <a:t> </a:t>
            </a:r>
            <a:r>
              <a:rPr lang="ru-RU" sz="1600" b="1" i="1">
                <a:latin typeface="Times New Roman" pitchFamily="18" charset="0"/>
              </a:rPr>
              <a:t>бюджета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 rot="10800000" flipV="1">
            <a:off x="879475" y="4419600"/>
            <a:ext cx="7432675" cy="823913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b="1">
                <a:latin typeface="Times New Roman" pitchFamily="18" charset="0"/>
              </a:rPr>
              <a:t>Проект бюджета муниципального </a:t>
            </a:r>
            <a:r>
              <a:rPr lang="ru-RU" sz="1600" b="1">
                <a:latin typeface="Times New Roman" pitchFamily="18" charset="0"/>
              </a:rPr>
              <a:t>образования</a:t>
            </a:r>
            <a:r>
              <a:rPr lang="ru-RU" sz="1600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Орджоникидзевский район составляется и утверждается сроком на три года - очередной финансовый год и два последующих года.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25F42-A7B7-485F-9C9F-59BAF0FEE211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000" b="1" i="1" u="sng" smtClean="0">
                <a:latin typeface="Times New Roman" pitchFamily="18" charset="0"/>
              </a:rPr>
              <a:t>Бюджетная система Орджоникидзевского района</a:t>
            </a:r>
            <a:r>
              <a:rPr lang="ru-RU" smtClean="0"/>
              <a:t> </a:t>
            </a: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1285875" y="5994400"/>
            <a:ext cx="44450" cy="46038"/>
          </a:xfrm>
          <a:prstGeom prst="flowChartProcess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-198438" y="5273675"/>
            <a:ext cx="44450" cy="85566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962150" y="3789363"/>
            <a:ext cx="2430463" cy="1258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616450" y="6084888"/>
            <a:ext cx="46038" cy="444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5111750" y="3789363"/>
            <a:ext cx="2295525" cy="1349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1916113" y="2124075"/>
            <a:ext cx="558165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2006600" y="2438400"/>
            <a:ext cx="5445125" cy="274638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Бюджетная система Орджоникидзевского  района</a:t>
            </a:r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1557338" y="3654425"/>
            <a:ext cx="0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2541" name="Rectangle 18"/>
          <p:cNvSpPr>
            <a:spLocks noChangeArrowheads="1"/>
          </p:cNvSpPr>
          <p:nvPr/>
        </p:nvSpPr>
        <p:spPr bwMode="auto">
          <a:xfrm>
            <a:off x="2006600" y="3878263"/>
            <a:ext cx="2339975" cy="1038225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Бюджет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муниципального образования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Орджоникидзевский  район</a:t>
            </a:r>
          </a:p>
        </p:txBody>
      </p:sp>
      <p:sp>
        <p:nvSpPr>
          <p:cNvPr id="22542" name="Rectangle 19"/>
          <p:cNvSpPr>
            <a:spLocks noChangeArrowheads="1"/>
          </p:cNvSpPr>
          <p:nvPr/>
        </p:nvSpPr>
        <p:spPr bwMode="auto">
          <a:xfrm>
            <a:off x="5202238" y="3878263"/>
            <a:ext cx="2070100" cy="1222375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Девять  бюджетов  сельских поселений</a:t>
            </a:r>
          </a:p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3" name="Line 20"/>
          <p:cNvSpPr>
            <a:spLocks noChangeShapeType="1"/>
          </p:cNvSpPr>
          <p:nvPr/>
        </p:nvSpPr>
        <p:spPr bwMode="auto">
          <a:xfrm>
            <a:off x="2681288" y="3338513"/>
            <a:ext cx="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44" name="AutoShape 21"/>
          <p:cNvSpPr>
            <a:spLocks noChangeArrowheads="1"/>
          </p:cNvSpPr>
          <p:nvPr/>
        </p:nvSpPr>
        <p:spPr bwMode="auto">
          <a:xfrm>
            <a:off x="3132138" y="3068638"/>
            <a:ext cx="179387" cy="719137"/>
          </a:xfrm>
          <a:prstGeom prst="downArrow">
            <a:avLst>
              <a:gd name="adj1" fmla="val 50333"/>
              <a:gd name="adj2" fmla="val 100426"/>
            </a:avLst>
          </a:prstGeom>
          <a:solidFill>
            <a:srgbClr val="00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45" name="AutoShape 22"/>
          <p:cNvSpPr>
            <a:spLocks noChangeArrowheads="1"/>
          </p:cNvSpPr>
          <p:nvPr/>
        </p:nvSpPr>
        <p:spPr bwMode="auto">
          <a:xfrm>
            <a:off x="6011863" y="3159125"/>
            <a:ext cx="180975" cy="630238"/>
          </a:xfrm>
          <a:prstGeom prst="downArrow">
            <a:avLst>
              <a:gd name="adj1" fmla="val 50000"/>
              <a:gd name="adj2" fmla="val 87061"/>
            </a:avLst>
          </a:prstGeom>
          <a:solidFill>
            <a:srgbClr val="00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60F6D-987D-418E-BC36-ADFFA25B0D16}" type="slidenum">
              <a:rPr lang="ru-RU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/>
          </p:nvPr>
        </p:nvGraphicFramePr>
        <p:xfrm>
          <a:off x="393700" y="1536700"/>
          <a:ext cx="8364538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0350" y="1473200"/>
            <a:ext cx="8267700" cy="45719"/>
          </a:xfrm>
        </p:spPr>
        <p:txBody>
          <a:bodyPr/>
          <a:lstStyle/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Основные характеристики бюджета </a:t>
            </a:r>
          </a:p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муниципального образования Орджоникидзевский  район</a:t>
            </a:r>
          </a:p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 за 2018-2019 годы  и на период 2020-2022 годов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3E7FD-17E1-410E-A97B-C5763020F15F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Times New Roman" pitchFamily="18" charset="0"/>
              </a:rPr>
              <a:t>Финансовое управление</a:t>
            </a:r>
            <a:br>
              <a:rPr lang="ru-RU" sz="1400" b="1" i="1" dirty="0" smtClean="0">
                <a:latin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60400" y="19177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9300" y="1205230"/>
            <a:ext cx="7867650" cy="45719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/>
            <a:r>
              <a:rPr lang="ru-RU" sz="1600" b="1" dirty="0" smtClean="0">
                <a:latin typeface="Times New Roman" pitchFamily="18" charset="0"/>
              </a:rPr>
              <a:t>Динамика доходов районного бюджета муниципального образования Орджоникидзевский район за 2018-2019годы (факт)</a:t>
            </a:r>
          </a:p>
          <a:p>
            <a:pPr algn="ctr" eaLnBrk="1" hangingPunct="1"/>
            <a:r>
              <a:rPr lang="ru-RU" sz="1600" b="1" dirty="0" smtClean="0">
                <a:latin typeface="Times New Roman" pitchFamily="18" charset="0"/>
              </a:rPr>
              <a:t> и на период 2020-2022 годов</a:t>
            </a:r>
          </a:p>
          <a:p>
            <a:pPr algn="r" eaLnBrk="1" hangingPunct="1"/>
            <a:r>
              <a:rPr lang="ru-RU" sz="2400" b="1" dirty="0" smtClean="0"/>
              <a:t> </a:t>
            </a:r>
            <a:r>
              <a:rPr lang="ru-RU" sz="1200" b="1" dirty="0" smtClean="0">
                <a:latin typeface="Times New Roman" pitchFamily="18" charset="0"/>
              </a:rPr>
              <a:t>млн. рублей</a:t>
            </a:r>
          </a:p>
          <a:p>
            <a:pPr lvl="2" eaLnBrk="1" hangingPunct="1">
              <a:buNone/>
            </a:pPr>
            <a:r>
              <a:rPr lang="ru-RU" b="1" dirty="0" smtClean="0"/>
              <a:t>                                                     </a:t>
            </a:r>
            <a:endParaRPr lang="ru-RU" sz="9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DC325-9F0F-45DF-99BA-E24F063AB275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785813" y="142875"/>
            <a:ext cx="7521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  <a:p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06090" y="916902"/>
            <a:ext cx="7896388" cy="660712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96863" y="863600"/>
            <a:ext cx="8505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000099"/>
                </a:solidFill>
              </a:rPr>
              <a:t>Объем безвозмездных поступлений из республиканского бюджета </a:t>
            </a:r>
            <a:endParaRPr lang="ru-RU" sz="1600" b="1" dirty="0" smtClean="0">
              <a:solidFill>
                <a:srgbClr val="000099"/>
              </a:solidFill>
            </a:endParaRPr>
          </a:p>
          <a:p>
            <a:pPr algn="ctr" eaLnBrk="0" hangingPunct="0"/>
            <a:r>
              <a:rPr lang="ru-RU" sz="1600" b="1" dirty="0" smtClean="0">
                <a:solidFill>
                  <a:srgbClr val="000099"/>
                </a:solidFill>
              </a:rPr>
              <a:t>в 2020-2022 </a:t>
            </a:r>
            <a:r>
              <a:rPr lang="ru-RU" sz="1600" b="1" dirty="0">
                <a:solidFill>
                  <a:srgbClr val="000099"/>
                </a:solidFill>
              </a:rPr>
              <a:t>годах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701675" y="1538288"/>
          <a:ext cx="8442325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1601788" y="266382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1200" b="1">
              <a:solidFill>
                <a:schemeClr val="accent2"/>
              </a:solidFill>
            </a:endParaRPr>
          </a:p>
          <a:p>
            <a:pPr eaLnBrk="0" hangingPunct="0"/>
            <a:endParaRPr lang="ru-RU" sz="1200" b="1">
              <a:solidFill>
                <a:schemeClr val="accent2"/>
              </a:solidFill>
            </a:endParaRPr>
          </a:p>
        </p:txBody>
      </p:sp>
      <p:sp>
        <p:nvSpPr>
          <p:cNvPr id="3084" name="Rectangle 19"/>
          <p:cNvSpPr>
            <a:spLocks noChangeArrowheads="1"/>
          </p:cNvSpPr>
          <p:nvPr/>
        </p:nvSpPr>
        <p:spPr bwMode="auto">
          <a:xfrm>
            <a:off x="7227888" y="2754313"/>
            <a:ext cx="1393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>
                <a:solidFill>
                  <a:schemeClr val="accent2"/>
                </a:solidFill>
              </a:rPr>
              <a:t>млн.руб.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BC4D7-1382-4F05-97C5-8836026D8229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7521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  <a:p>
            <a:pPr algn="ctr"/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06090" y="830932"/>
            <a:ext cx="7896388" cy="879399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881063" y="773113"/>
            <a:ext cx="76057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Сравнительный анализ безвозмездных поступлений из республиканского бюджета в районный бюджет на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2020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2021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и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2022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годов к уровню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2019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года</a:t>
            </a: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7767638" y="1808163"/>
            <a:ext cx="9001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/>
              <a:t>млн.руб.</a:t>
            </a: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-242888" y="1673225"/>
          <a:ext cx="9386888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95919-88F0-41B2-8E83-982F52F6999A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23555" name="Oval 18"/>
          <p:cNvSpPr>
            <a:spLocks noChangeArrowheads="1"/>
          </p:cNvSpPr>
          <p:nvPr/>
        </p:nvSpPr>
        <p:spPr bwMode="auto">
          <a:xfrm>
            <a:off x="6281738" y="3833813"/>
            <a:ext cx="2205037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Oval 17"/>
          <p:cNvSpPr>
            <a:spLocks noChangeArrowheads="1"/>
          </p:cNvSpPr>
          <p:nvPr/>
        </p:nvSpPr>
        <p:spPr bwMode="auto">
          <a:xfrm>
            <a:off x="3311525" y="3878263"/>
            <a:ext cx="2339975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Oval 16"/>
          <p:cNvSpPr>
            <a:spLocks noChangeArrowheads="1"/>
          </p:cNvSpPr>
          <p:nvPr/>
        </p:nvSpPr>
        <p:spPr bwMode="auto">
          <a:xfrm>
            <a:off x="304800" y="3873500"/>
            <a:ext cx="2295525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8016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  <a:p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28650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6"/>
          <p:cNvSpPr txBox="1">
            <a:spLocks noChangeArrowheads="1"/>
          </p:cNvSpPr>
          <p:nvPr/>
        </p:nvSpPr>
        <p:spPr bwMode="auto">
          <a:xfrm>
            <a:off x="476250" y="2754313"/>
            <a:ext cx="2251075" cy="777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>
                <a:cs typeface="Arial" charset="0"/>
              </a:rPr>
              <a:t>  </a:t>
            </a:r>
            <a:r>
              <a:rPr lang="ru-RU" sz="2400" b="1" i="1">
                <a:latin typeface="Georgia" pitchFamily="18" charset="0"/>
                <a:cs typeface="Arial" charset="0"/>
              </a:rPr>
              <a:t>доходы</a:t>
            </a:r>
          </a:p>
          <a:p>
            <a:pPr>
              <a:buFont typeface="Wingdings" pitchFamily="2" charset="2"/>
              <a:buChar char="Ø"/>
            </a:pPr>
            <a:endParaRPr lang="ru-RU" sz="2100" b="1">
              <a:latin typeface="Georgia" pitchFamily="18" charset="0"/>
              <a:cs typeface="Arial" charset="0"/>
            </a:endParaRPr>
          </a:p>
        </p:txBody>
      </p:sp>
      <p:sp>
        <p:nvSpPr>
          <p:cNvPr id="23562" name="TextBox 6"/>
          <p:cNvSpPr txBox="1">
            <a:spLocks noChangeArrowheads="1"/>
          </p:cNvSpPr>
          <p:nvPr/>
        </p:nvSpPr>
        <p:spPr bwMode="auto">
          <a:xfrm>
            <a:off x="3311525" y="2754313"/>
            <a:ext cx="2386013" cy="82232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>
                <a:latin typeface="Georgia" pitchFamily="18" charset="0"/>
                <a:cs typeface="Arial" charset="0"/>
              </a:rPr>
              <a:t>расходы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400" b="1">
              <a:latin typeface="Georgia" pitchFamily="18" charset="0"/>
              <a:cs typeface="Arial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80667" y="963501"/>
            <a:ext cx="7897972" cy="702588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23566" name="Rectangle 11"/>
          <p:cNvSpPr>
            <a:spLocks noChangeArrowheads="1"/>
          </p:cNvSpPr>
          <p:nvPr/>
        </p:nvSpPr>
        <p:spPr bwMode="auto">
          <a:xfrm>
            <a:off x="611188" y="954088"/>
            <a:ext cx="784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Основные показатели районного бюджета </a:t>
            </a:r>
          </a:p>
          <a:p>
            <a:pPr algn="ctr" eaLnBrk="0" hangingPunct="0"/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latin typeface="Georgia" pitchFamily="18" charset="0"/>
              </a:rPr>
              <a:t>2020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23567" name="Rectangle 12"/>
          <p:cNvSpPr>
            <a:spLocks noChangeArrowheads="1"/>
          </p:cNvSpPr>
          <p:nvPr/>
        </p:nvSpPr>
        <p:spPr bwMode="auto">
          <a:xfrm>
            <a:off x="522288" y="4284663"/>
            <a:ext cx="197961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460,0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млн.руб.</a:t>
            </a:r>
          </a:p>
        </p:txBody>
      </p:sp>
      <p:sp>
        <p:nvSpPr>
          <p:cNvPr id="23568" name="TextBox 6"/>
          <p:cNvSpPr txBox="1">
            <a:spLocks noChangeArrowheads="1"/>
          </p:cNvSpPr>
          <p:nvPr/>
        </p:nvSpPr>
        <p:spPr bwMode="auto">
          <a:xfrm>
            <a:off x="6192838" y="2754313"/>
            <a:ext cx="2430462" cy="792162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>
                <a:latin typeface="Georgia" pitchFamily="18" charset="0"/>
                <a:cs typeface="Arial" charset="0"/>
              </a:rPr>
              <a:t>дефицит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200" b="1">
              <a:latin typeface="Georgia" pitchFamily="18" charset="0"/>
              <a:cs typeface="Arial" charset="0"/>
            </a:endParaRPr>
          </a:p>
        </p:txBody>
      </p:sp>
      <p:sp>
        <p:nvSpPr>
          <p:cNvPr id="23569" name="Rectangle 14"/>
          <p:cNvSpPr>
            <a:spLocks noChangeArrowheads="1"/>
          </p:cNvSpPr>
          <p:nvPr/>
        </p:nvSpPr>
        <p:spPr bwMode="auto">
          <a:xfrm>
            <a:off x="3581400" y="4238625"/>
            <a:ext cx="19351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461,2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млн.руб.</a:t>
            </a:r>
          </a:p>
        </p:txBody>
      </p:sp>
      <p:sp>
        <p:nvSpPr>
          <p:cNvPr id="23570" name="Rectangle 15"/>
          <p:cNvSpPr>
            <a:spLocks noChangeArrowheads="1"/>
          </p:cNvSpPr>
          <p:nvPr/>
        </p:nvSpPr>
        <p:spPr bwMode="auto">
          <a:xfrm>
            <a:off x="6372225" y="4149725"/>
            <a:ext cx="20701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1,2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01998-BC75-4426-8B23-5B3392CE232E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79400"/>
            <a:ext cx="8226425" cy="11430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Финансовое управление Администрации Орджоникидзевского района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Georgia" pitchFamily="18" charset="0"/>
              </a:rPr>
              <a:t>Бюджет для граждан</a:t>
            </a:r>
            <a:br>
              <a:rPr lang="ru-RU" sz="40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подготовлен на основании</a:t>
            </a:r>
            <a:r>
              <a:rPr lang="ru-RU" sz="4000" dirty="0" smtClean="0">
                <a:latin typeface="Georgia" pitchFamily="18" charset="0"/>
              </a:rPr>
              <a:t/>
            </a:r>
            <a:br>
              <a:rPr lang="ru-RU" sz="40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Решения Совета депутатов  Орджоникидзевского района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от 25.12.2019г. №58-13“О районном  бюджете муниципального образования Орджоникидзевский </a:t>
            </a:r>
            <a:r>
              <a:rPr lang="ru-RU" sz="2400" dirty="0" smtClean="0">
                <a:latin typeface="Georgia" pitchFamily="18" charset="0"/>
              </a:rPr>
              <a:t>район Республики Хакасия на 2020 год и на плановый период 2021 и 2022 годов”.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651000"/>
            <a:ext cx="8312150" cy="45719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	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476250" y="233363"/>
            <a:ext cx="8667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98530-33F8-4FE5-B936-4E881FA9F9E0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79216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C6D9F1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8486775" y="142875"/>
            <a:ext cx="450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908050"/>
            <a:ext cx="8550275" cy="7207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Предельный объем расходов районного бюджета </a:t>
            </a:r>
          </a:p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на 2020 год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9" name="Схема 8"/>
          <p:cNvGraphicFramePr/>
          <p:nvPr/>
        </p:nvGraphicFramePr>
        <p:xfrm>
          <a:off x="701675" y="1808163"/>
          <a:ext cx="7829550" cy="445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746125" y="142875"/>
            <a:ext cx="806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01675" y="819150"/>
            <a:ext cx="8145463" cy="935038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CC"/>
                </a:solidFill>
              </a:rPr>
              <a:t>Структура расходов районного бюджета на 2020 год </a:t>
            </a:r>
          </a:p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CC"/>
                </a:solidFill>
              </a:rPr>
              <a:t>в разрезе экономической классификации на выполнение собственных расходных обязательств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8616950" y="0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8</a:t>
            </a:r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482600" y="2940050"/>
            <a:ext cx="8280400" cy="1035050"/>
            <a:chOff x="1148" y="1304"/>
            <a:chExt cx="1872" cy="720"/>
          </a:xfrm>
        </p:grpSpPr>
        <p:cxnSp>
          <p:nvCxnSpPr>
            <p:cNvPr id="12309" name="_s5124"/>
            <p:cNvCxnSpPr>
              <a:cxnSpLocks noChangeShapeType="1"/>
              <a:stCxn id="12313" idx="0"/>
              <a:endCxn id="12311" idx="2"/>
            </p:cNvCxnSpPr>
            <p:nvPr/>
          </p:nvCxnSpPr>
          <p:spPr bwMode="auto">
            <a:xfrm rot="16200000" flipV="1">
              <a:off x="2266" y="1414"/>
              <a:ext cx="144" cy="5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10" name="_s5125"/>
            <p:cNvCxnSpPr>
              <a:cxnSpLocks noChangeShapeType="1"/>
              <a:stCxn id="12312" idx="0"/>
              <a:endCxn id="12311" idx="2"/>
            </p:cNvCxnSpPr>
            <p:nvPr/>
          </p:nvCxnSpPr>
          <p:spPr bwMode="auto">
            <a:xfrm rot="5400000" flipH="1" flipV="1">
              <a:off x="1762" y="1410"/>
              <a:ext cx="144" cy="5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11" name="_s5126"/>
            <p:cNvSpPr>
              <a:spLocks noChangeArrowheads="1"/>
            </p:cNvSpPr>
            <p:nvPr/>
          </p:nvSpPr>
          <p:spPr bwMode="auto">
            <a:xfrm>
              <a:off x="1590" y="1304"/>
              <a:ext cx="995" cy="288"/>
            </a:xfrm>
            <a:prstGeom prst="roundRect">
              <a:avLst>
                <a:gd name="adj" fmla="val 16667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b="1" i="1"/>
                <a:t>Социально-значимые расходы- 74,8%</a:t>
              </a:r>
            </a:p>
          </p:txBody>
        </p:sp>
        <p:sp>
          <p:nvSpPr>
            <p:cNvPr id="12312" name="_s5127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/>
                <a:t>потребность –147,6 </a:t>
              </a:r>
              <a:r>
                <a:rPr lang="ru-RU">
                  <a:solidFill>
                    <a:srgbClr val="FFFFFF"/>
                  </a:solidFill>
                </a:rPr>
                <a:t>млн.руб.</a:t>
              </a:r>
            </a:p>
          </p:txBody>
        </p:sp>
        <p:sp>
          <p:nvSpPr>
            <p:cNvPr id="12313" name="_s5128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/>
                <a:t>проект- 94,6 млн.руб.-64%</a:t>
              </a:r>
            </a:p>
          </p:txBody>
        </p:sp>
      </p:grpSp>
      <p:grpSp>
        <p:nvGrpSpPr>
          <p:cNvPr id="3" name="Organization Chart 14"/>
          <p:cNvGrpSpPr>
            <a:grpSpLocks noChangeAspect="1"/>
          </p:cNvGrpSpPr>
          <p:nvPr/>
        </p:nvGrpSpPr>
        <p:grpSpPr bwMode="auto">
          <a:xfrm>
            <a:off x="522288" y="4284663"/>
            <a:ext cx="8189912" cy="1079500"/>
            <a:chOff x="1148" y="1304"/>
            <a:chExt cx="1872" cy="720"/>
          </a:xfrm>
        </p:grpSpPr>
        <p:cxnSp>
          <p:nvCxnSpPr>
            <p:cNvPr id="12304" name="_s5131"/>
            <p:cNvCxnSpPr>
              <a:cxnSpLocks noChangeShapeType="1"/>
              <a:stCxn id="12308" idx="0"/>
              <a:endCxn id="12306" idx="2"/>
            </p:cNvCxnSpPr>
            <p:nvPr/>
          </p:nvCxnSpPr>
          <p:spPr bwMode="auto">
            <a:xfrm rot="16200000" flipV="1">
              <a:off x="2266" y="1414"/>
              <a:ext cx="144" cy="4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05" name="_s5132"/>
            <p:cNvCxnSpPr>
              <a:cxnSpLocks noChangeShapeType="1"/>
              <a:stCxn id="12307" idx="0"/>
              <a:endCxn id="12306" idx="2"/>
            </p:cNvCxnSpPr>
            <p:nvPr/>
          </p:nvCxnSpPr>
          <p:spPr bwMode="auto">
            <a:xfrm rot="5400000" flipH="1" flipV="1">
              <a:off x="1762" y="1410"/>
              <a:ext cx="144" cy="50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06" name="_s5133"/>
            <p:cNvSpPr>
              <a:spLocks noChangeArrowheads="1"/>
            </p:cNvSpPr>
            <p:nvPr/>
          </p:nvSpPr>
          <p:spPr bwMode="auto">
            <a:xfrm>
              <a:off x="1596" y="1304"/>
              <a:ext cx="986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 b="1" i="1"/>
                <a:t>Первоочередные расходы –16,5%</a:t>
              </a:r>
            </a:p>
          </p:txBody>
        </p:sp>
        <p:sp>
          <p:nvSpPr>
            <p:cNvPr id="12307" name="_s5134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/>
                <a:t>потребность- 45,7  млн.руб.</a:t>
              </a:r>
            </a:p>
          </p:txBody>
        </p:sp>
        <p:sp>
          <p:nvSpPr>
            <p:cNvPr id="12308" name="_s5135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/>
                <a:t>проект-20,8 млн.руб.-45,5%</a:t>
              </a:r>
            </a:p>
          </p:txBody>
        </p:sp>
      </p:grpSp>
      <p:grpSp>
        <p:nvGrpSpPr>
          <p:cNvPr id="4" name="Organization Chart 21"/>
          <p:cNvGrpSpPr>
            <a:grpSpLocks noChangeAspect="1"/>
          </p:cNvGrpSpPr>
          <p:nvPr/>
        </p:nvGrpSpPr>
        <p:grpSpPr bwMode="auto">
          <a:xfrm>
            <a:off x="571500" y="5695950"/>
            <a:ext cx="8235950" cy="990600"/>
            <a:chOff x="1148" y="1304"/>
            <a:chExt cx="1872" cy="720"/>
          </a:xfrm>
        </p:grpSpPr>
        <p:cxnSp>
          <p:nvCxnSpPr>
            <p:cNvPr id="12299" name="_s5138"/>
            <p:cNvCxnSpPr>
              <a:cxnSpLocks noChangeShapeType="1"/>
              <a:stCxn id="12303" idx="0"/>
              <a:endCxn id="12301" idx="2"/>
            </p:cNvCxnSpPr>
            <p:nvPr/>
          </p:nvCxnSpPr>
          <p:spPr bwMode="auto">
            <a:xfrm rot="5400000" flipH="1">
              <a:off x="2264" y="1412"/>
              <a:ext cx="144" cy="50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00" name="_s5139"/>
            <p:cNvCxnSpPr>
              <a:cxnSpLocks noChangeShapeType="1"/>
              <a:stCxn id="12302" idx="0"/>
              <a:endCxn id="12301" idx="2"/>
            </p:cNvCxnSpPr>
            <p:nvPr/>
          </p:nvCxnSpPr>
          <p:spPr bwMode="auto">
            <a:xfrm rot="-5400000">
              <a:off x="1760" y="1412"/>
              <a:ext cx="144" cy="50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01" name="_s5140"/>
            <p:cNvSpPr>
              <a:spLocks noChangeArrowheads="1"/>
            </p:cNvSpPr>
            <p:nvPr/>
          </p:nvSpPr>
          <p:spPr bwMode="auto">
            <a:xfrm>
              <a:off x="1652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b="1" i="1"/>
                <a:t>Прочие расходы-8,7%</a:t>
              </a:r>
            </a:p>
          </p:txBody>
        </p:sp>
        <p:sp>
          <p:nvSpPr>
            <p:cNvPr id="12302" name="_s5141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/>
                <a:t>потребность- 36,8 млн.руб.</a:t>
              </a:r>
            </a:p>
          </p:txBody>
        </p:sp>
        <p:sp>
          <p:nvSpPr>
            <p:cNvPr id="12303" name="_s5142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/>
                <a:t>проект- 11,0 млн.руб.-29,9%</a:t>
              </a:r>
            </a:p>
          </p:txBody>
        </p:sp>
      </p:grpSp>
      <p:sp>
        <p:nvSpPr>
          <p:cNvPr id="12297" name="AutoShape 28"/>
          <p:cNvSpPr>
            <a:spLocks noChangeArrowheads="1"/>
          </p:cNvSpPr>
          <p:nvPr/>
        </p:nvSpPr>
        <p:spPr bwMode="auto">
          <a:xfrm>
            <a:off x="566738" y="1898650"/>
            <a:ext cx="3960812" cy="674688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FFFFFF"/>
              </a:solidFill>
            </a:endParaRPr>
          </a:p>
          <a:p>
            <a:pPr algn="ctr" eaLnBrk="0" hangingPunct="0"/>
            <a:r>
              <a:rPr lang="ru-RU" b="1">
                <a:solidFill>
                  <a:srgbClr val="FFFFFF"/>
                </a:solidFill>
              </a:rPr>
              <a:t>Потребность </a:t>
            </a:r>
          </a:p>
          <a:p>
            <a:pPr algn="ctr" eaLnBrk="0" hangingPunct="0"/>
            <a:r>
              <a:rPr lang="ru-RU" b="1">
                <a:solidFill>
                  <a:srgbClr val="FFFFFF"/>
                </a:solidFill>
              </a:rPr>
              <a:t>по расчетам ГРБС-230,1млн.руб.</a:t>
            </a:r>
          </a:p>
          <a:p>
            <a:pPr algn="ctr" eaLnBrk="0" hangingPunct="0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2298" name="AutoShape 29"/>
          <p:cNvSpPr>
            <a:spLocks noChangeArrowheads="1"/>
          </p:cNvSpPr>
          <p:nvPr/>
        </p:nvSpPr>
        <p:spPr bwMode="auto">
          <a:xfrm>
            <a:off x="4751388" y="1873250"/>
            <a:ext cx="3870325" cy="711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FFFFFF"/>
              </a:solidFill>
            </a:endParaRPr>
          </a:p>
          <a:p>
            <a:pPr algn="ctr" eaLnBrk="0" hangingPunct="0"/>
            <a:r>
              <a:rPr lang="ru-RU" b="1">
                <a:solidFill>
                  <a:srgbClr val="FFFFFF"/>
                </a:solidFill>
              </a:rPr>
              <a:t>Предусмотрено</a:t>
            </a:r>
          </a:p>
          <a:p>
            <a:pPr algn="ctr" eaLnBrk="0" hangingPunct="0"/>
            <a:r>
              <a:rPr lang="ru-RU" b="1">
                <a:solidFill>
                  <a:srgbClr val="FFFFFF"/>
                </a:solidFill>
              </a:rPr>
              <a:t>Проектом – 126,4 млн.руб.- 55%</a:t>
            </a:r>
          </a:p>
          <a:p>
            <a:pPr algn="ctr" eaLnBrk="0" hangingPunct="0"/>
            <a:endParaRPr lang="ru-RU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DC474-8831-4A97-B427-C8C7BBF1DDC6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79216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8675688" y="169863"/>
            <a:ext cx="468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49350" y="984250"/>
            <a:ext cx="6889750" cy="7207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Структура расходов районного бюджета </a:t>
            </a:r>
          </a:p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на 2020 год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9" name="Схема 8"/>
          <p:cNvGraphicFramePr/>
          <p:nvPr/>
        </p:nvGraphicFramePr>
        <p:xfrm>
          <a:off x="566738" y="1854200"/>
          <a:ext cx="7696200" cy="4184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30204-DA59-4B4F-94B1-05A094B14911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  <a:p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8675688" y="142875"/>
            <a:ext cx="468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3" name="TextBox 22"/>
          <p:cNvSpPr>
            <a:spLocks noChangeArrowheads="1"/>
          </p:cNvSpPr>
          <p:nvPr/>
        </p:nvSpPr>
        <p:spPr bwMode="auto">
          <a:xfrm>
            <a:off x="615950" y="762000"/>
            <a:ext cx="7823200" cy="415925"/>
          </a:xfrm>
          <a:custGeom>
            <a:avLst/>
            <a:gdLst>
              <a:gd name="T0" fmla="*/ 0 w 8001056"/>
              <a:gd name="T1" fmla="*/ 0 h 769441"/>
              <a:gd name="T2" fmla="*/ 7786688 w 8001056"/>
              <a:gd name="T3" fmla="*/ 0 h 769441"/>
              <a:gd name="T4" fmla="*/ 7786688 w 8001056"/>
              <a:gd name="T5" fmla="*/ 830262 h 769441"/>
              <a:gd name="T6" fmla="*/ 0 w 8001056"/>
              <a:gd name="T7" fmla="*/ 830262 h 769441"/>
              <a:gd name="T8" fmla="*/ 0 w 8001056"/>
              <a:gd name="T9" fmla="*/ 0 h 769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1056"/>
              <a:gd name="T16" fmla="*/ 0 h 769441"/>
              <a:gd name="T17" fmla="*/ 8001056 w 8001056"/>
              <a:gd name="T18" fmla="*/ 769441 h 7694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9050" algn="ctr">
            <a:solidFill>
              <a:srgbClr val="0000CC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«Образование» на 2020 год</a:t>
            </a: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pSp>
        <p:nvGrpSpPr>
          <p:cNvPr id="2" name="Organization Chart 76"/>
          <p:cNvGrpSpPr>
            <a:grpSpLocks noChangeAspect="1"/>
          </p:cNvGrpSpPr>
          <p:nvPr/>
        </p:nvGrpSpPr>
        <p:grpSpPr bwMode="auto">
          <a:xfrm>
            <a:off x="171450" y="2449513"/>
            <a:ext cx="2578100" cy="3995737"/>
            <a:chOff x="1148" y="1278"/>
            <a:chExt cx="1445" cy="1293"/>
          </a:xfrm>
        </p:grpSpPr>
        <p:cxnSp>
          <p:nvCxnSpPr>
            <p:cNvPr id="3105" name="_s7172"/>
            <p:cNvCxnSpPr>
              <a:cxnSpLocks noChangeShapeType="1"/>
              <a:stCxn id="3109" idx="3"/>
              <a:endCxn id="3107" idx="2"/>
            </p:cNvCxnSpPr>
            <p:nvPr/>
          </p:nvCxnSpPr>
          <p:spPr bwMode="auto">
            <a:xfrm flipV="1">
              <a:off x="2038" y="1535"/>
              <a:ext cx="57" cy="892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3106" name="_s7173"/>
            <p:cNvCxnSpPr>
              <a:cxnSpLocks noChangeShapeType="1"/>
              <a:stCxn id="3108" idx="3"/>
              <a:endCxn id="3107" idx="2"/>
            </p:cNvCxnSpPr>
            <p:nvPr/>
          </p:nvCxnSpPr>
          <p:spPr bwMode="auto">
            <a:xfrm flipV="1">
              <a:off x="2038" y="1535"/>
              <a:ext cx="57" cy="367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sp>
          <p:nvSpPr>
            <p:cNvPr id="3107" name="_s7174"/>
            <p:cNvSpPr>
              <a:spLocks noChangeArrowheads="1"/>
            </p:cNvSpPr>
            <p:nvPr/>
          </p:nvSpPr>
          <p:spPr bwMode="auto">
            <a:xfrm>
              <a:off x="1596" y="1278"/>
              <a:ext cx="997" cy="257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Дошкольное </a:t>
              </a:r>
            </a:p>
            <a:p>
              <a:pPr algn="ctr" eaLnBrk="0" hangingPunct="0"/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образование </a:t>
              </a:r>
            </a:p>
            <a:p>
              <a:pPr algn="ctr" eaLnBrk="0" hangingPunct="0"/>
              <a:r>
                <a:rPr lang="ru-RU" sz="1400" b="1">
                  <a:solidFill>
                    <a:srgbClr val="FFFFFF"/>
                  </a:solidFill>
                  <a:latin typeface="Georgia" pitchFamily="18" charset="0"/>
                </a:rPr>
                <a:t>48,1 млн.руб.</a:t>
              </a:r>
            </a:p>
          </p:txBody>
        </p:sp>
        <p:sp>
          <p:nvSpPr>
            <p:cNvPr id="3108" name="_s7175"/>
            <p:cNvSpPr>
              <a:spLocks noChangeArrowheads="1"/>
            </p:cNvSpPr>
            <p:nvPr/>
          </p:nvSpPr>
          <p:spPr bwMode="auto">
            <a:xfrm>
              <a:off x="1148" y="1665"/>
              <a:ext cx="890" cy="474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Субсидирование 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бюджетных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 учреждений-45,8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в том числе: 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Местный бюджет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12,9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Республиканский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- 32,9</a:t>
              </a:r>
            </a:p>
            <a:p>
              <a:pPr algn="ctr" eaLnBrk="0" hangingPunct="0"/>
              <a:endParaRPr lang="ru-RU" sz="900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3109" name="_s7176"/>
            <p:cNvSpPr>
              <a:spLocks noChangeArrowheads="1"/>
            </p:cNvSpPr>
            <p:nvPr/>
          </p:nvSpPr>
          <p:spPr bwMode="auto">
            <a:xfrm>
              <a:off x="1174" y="22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Муниципальные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 программы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-2,3</a:t>
              </a:r>
            </a:p>
          </p:txBody>
        </p:sp>
      </p:grpSp>
      <p:grpSp>
        <p:nvGrpSpPr>
          <p:cNvPr id="3" name="Organization Chart 84"/>
          <p:cNvGrpSpPr>
            <a:grpSpLocks noChangeAspect="1"/>
          </p:cNvGrpSpPr>
          <p:nvPr/>
        </p:nvGrpSpPr>
        <p:grpSpPr bwMode="auto">
          <a:xfrm>
            <a:off x="5549900" y="2406650"/>
            <a:ext cx="2968625" cy="4256088"/>
            <a:chOff x="1080" y="1304"/>
            <a:chExt cx="1508" cy="2006"/>
          </a:xfrm>
        </p:grpSpPr>
        <p:cxnSp>
          <p:nvCxnSpPr>
            <p:cNvPr id="3096" name="_s7179"/>
            <p:cNvCxnSpPr>
              <a:cxnSpLocks noChangeShapeType="1"/>
              <a:stCxn id="3104" idx="1"/>
              <a:endCxn id="3100" idx="2"/>
            </p:cNvCxnSpPr>
            <p:nvPr/>
          </p:nvCxnSpPr>
          <p:spPr bwMode="auto">
            <a:xfrm rot="10800000" flipH="1">
              <a:off x="1720" y="1716"/>
              <a:ext cx="15" cy="1450"/>
            </a:xfrm>
            <a:prstGeom prst="bentConnector4">
              <a:avLst>
                <a:gd name="adj1" fmla="val -775810"/>
                <a:gd name="adj2" fmla="val 54968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3097" name="_s7180"/>
            <p:cNvCxnSpPr>
              <a:cxnSpLocks noChangeShapeType="1"/>
              <a:stCxn id="3103" idx="1"/>
              <a:endCxn id="3100" idx="2"/>
            </p:cNvCxnSpPr>
            <p:nvPr/>
          </p:nvCxnSpPr>
          <p:spPr bwMode="auto">
            <a:xfrm rot="10800000" flipH="1">
              <a:off x="1720" y="1716"/>
              <a:ext cx="15" cy="994"/>
            </a:xfrm>
            <a:prstGeom prst="bentConnector4">
              <a:avLst>
                <a:gd name="adj1" fmla="val -775810"/>
                <a:gd name="adj2" fmla="val 58852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3098" name="_s7181"/>
            <p:cNvCxnSpPr>
              <a:cxnSpLocks noChangeShapeType="1"/>
              <a:stCxn id="3102" idx="1"/>
              <a:endCxn id="3100" idx="2"/>
            </p:cNvCxnSpPr>
            <p:nvPr/>
          </p:nvCxnSpPr>
          <p:spPr bwMode="auto">
            <a:xfrm rot="10800000" flipH="1">
              <a:off x="1720" y="1716"/>
              <a:ext cx="15" cy="596"/>
            </a:xfrm>
            <a:prstGeom prst="bentConnector4">
              <a:avLst>
                <a:gd name="adj1" fmla="val -775810"/>
                <a:gd name="adj2" fmla="val 65102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3099" name="_s7182"/>
            <p:cNvCxnSpPr>
              <a:cxnSpLocks noChangeShapeType="1"/>
              <a:stCxn id="3101" idx="1"/>
              <a:endCxn id="3100" idx="2"/>
            </p:cNvCxnSpPr>
            <p:nvPr/>
          </p:nvCxnSpPr>
          <p:spPr bwMode="auto">
            <a:xfrm rot="10800000" flipH="1">
              <a:off x="1720" y="1716"/>
              <a:ext cx="15" cy="220"/>
            </a:xfrm>
            <a:prstGeom prst="bentConnector4">
              <a:avLst>
                <a:gd name="adj1" fmla="val -775810"/>
                <a:gd name="adj2" fmla="val 82727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sp>
          <p:nvSpPr>
            <p:cNvPr id="3100" name="_s7183"/>
            <p:cNvSpPr>
              <a:spLocks noChangeArrowheads="1"/>
            </p:cNvSpPr>
            <p:nvPr/>
          </p:nvSpPr>
          <p:spPr bwMode="auto">
            <a:xfrm>
              <a:off x="1080" y="1304"/>
              <a:ext cx="1309" cy="412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Другие вопросы</a:t>
              </a:r>
            </a:p>
            <a:p>
              <a:pPr algn="ctr" eaLnBrk="0" hangingPunct="0"/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 в области</a:t>
              </a:r>
            </a:p>
            <a:p>
              <a:pPr algn="ctr" eaLnBrk="0" hangingPunct="0"/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 образования</a:t>
              </a:r>
            </a:p>
            <a:p>
              <a:pPr algn="ctr" eaLnBrk="0" hangingPunct="0"/>
              <a:r>
                <a:rPr lang="ru-RU" sz="1400" b="1">
                  <a:solidFill>
                    <a:srgbClr val="FFFFFF"/>
                  </a:solidFill>
                  <a:latin typeface="Georgia" pitchFamily="18" charset="0"/>
                </a:rPr>
                <a:t>15,0 млн.руб</a:t>
              </a:r>
              <a:r>
                <a:rPr lang="ru-RU" sz="1400" b="1">
                  <a:solidFill>
                    <a:schemeClr val="hlink"/>
                  </a:solidFill>
                  <a:latin typeface="Georgia" pitchFamily="18" charset="0"/>
                </a:rPr>
                <a:t>.</a:t>
              </a:r>
            </a:p>
          </p:txBody>
        </p:sp>
        <p:sp>
          <p:nvSpPr>
            <p:cNvPr id="3101" name="_s7184"/>
            <p:cNvSpPr>
              <a:spLocks noChangeArrowheads="1"/>
            </p:cNvSpPr>
            <p:nvPr/>
          </p:nvSpPr>
          <p:spPr bwMode="auto">
            <a:xfrm>
              <a:off x="1720" y="1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Содержание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аппарата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2,5</a:t>
              </a:r>
            </a:p>
          </p:txBody>
        </p:sp>
        <p:sp>
          <p:nvSpPr>
            <p:cNvPr id="3102" name="_s7185"/>
            <p:cNvSpPr>
              <a:spLocks noChangeArrowheads="1"/>
            </p:cNvSpPr>
            <p:nvPr/>
          </p:nvSpPr>
          <p:spPr bwMode="auto">
            <a:xfrm>
              <a:off x="1720" y="2132"/>
              <a:ext cx="868" cy="360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Государственные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 полномочия по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опеке и 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попечительству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2,7</a:t>
              </a:r>
            </a:p>
          </p:txBody>
        </p:sp>
        <p:sp>
          <p:nvSpPr>
            <p:cNvPr id="3103" name="_s7186"/>
            <p:cNvSpPr>
              <a:spLocks noChangeArrowheads="1"/>
            </p:cNvSpPr>
            <p:nvPr/>
          </p:nvSpPr>
          <p:spPr bwMode="auto">
            <a:xfrm>
              <a:off x="1720" y="2534"/>
              <a:ext cx="864" cy="352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Централизованная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бухгалтерия и 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метод. кабинет 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8,0</a:t>
              </a:r>
            </a:p>
          </p:txBody>
        </p:sp>
        <p:sp>
          <p:nvSpPr>
            <p:cNvPr id="3104" name="_s7187"/>
            <p:cNvSpPr>
              <a:spLocks noChangeArrowheads="1"/>
            </p:cNvSpPr>
            <p:nvPr/>
          </p:nvSpPr>
          <p:spPr bwMode="auto">
            <a:xfrm>
              <a:off x="1720" y="302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Муниципальные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</a:rPr>
                <a:t> </a:t>
              </a:r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программы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1,8</a:t>
              </a:r>
            </a:p>
          </p:txBody>
        </p:sp>
      </p:grpSp>
      <p:grpSp>
        <p:nvGrpSpPr>
          <p:cNvPr id="4" name="Organization Chart 93"/>
          <p:cNvGrpSpPr>
            <a:grpSpLocks noChangeAspect="1"/>
          </p:cNvGrpSpPr>
          <p:nvPr/>
        </p:nvGrpSpPr>
        <p:grpSpPr bwMode="auto">
          <a:xfrm>
            <a:off x="2527300" y="2405063"/>
            <a:ext cx="2933700" cy="4452937"/>
            <a:chOff x="929" y="1260"/>
            <a:chExt cx="1515" cy="1667"/>
          </a:xfrm>
        </p:grpSpPr>
        <p:cxnSp>
          <p:nvCxnSpPr>
            <p:cNvPr id="3089" name="_s7190"/>
            <p:cNvCxnSpPr>
              <a:cxnSpLocks noChangeShapeType="1"/>
            </p:cNvCxnSpPr>
            <p:nvPr/>
          </p:nvCxnSpPr>
          <p:spPr bwMode="auto">
            <a:xfrm flipH="1" flipV="1">
              <a:off x="1809" y="1604"/>
              <a:ext cx="208" cy="1145"/>
            </a:xfrm>
            <a:prstGeom prst="bentConnector4">
              <a:avLst>
                <a:gd name="adj1" fmla="val -30769"/>
                <a:gd name="adj2" fmla="val 94296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3090" name="_s7191"/>
            <p:cNvCxnSpPr>
              <a:cxnSpLocks noChangeShapeType="1"/>
            </p:cNvCxnSpPr>
            <p:nvPr/>
          </p:nvCxnSpPr>
          <p:spPr bwMode="auto">
            <a:xfrm flipH="1" flipV="1">
              <a:off x="1809" y="1604"/>
              <a:ext cx="208" cy="719"/>
            </a:xfrm>
            <a:prstGeom prst="bentConnector4">
              <a:avLst>
                <a:gd name="adj1" fmla="val -28130"/>
                <a:gd name="adj2" fmla="val 90833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3091" name="_s7192"/>
            <p:cNvCxnSpPr>
              <a:cxnSpLocks noChangeShapeType="1"/>
              <a:stCxn id="3093" idx="3"/>
            </p:cNvCxnSpPr>
            <p:nvPr/>
          </p:nvCxnSpPr>
          <p:spPr bwMode="auto">
            <a:xfrm flipH="1" flipV="1">
              <a:off x="1810" y="1670"/>
              <a:ext cx="221" cy="356"/>
            </a:xfrm>
            <a:prstGeom prst="bentConnector4">
              <a:avLst>
                <a:gd name="adj1" fmla="val -53417"/>
                <a:gd name="adj2" fmla="val 99157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sp>
          <p:nvSpPr>
            <p:cNvPr id="3092" name="_s7193"/>
            <p:cNvSpPr>
              <a:spLocks noChangeArrowheads="1"/>
            </p:cNvSpPr>
            <p:nvPr/>
          </p:nvSpPr>
          <p:spPr bwMode="auto">
            <a:xfrm>
              <a:off x="1136" y="1260"/>
              <a:ext cx="1308" cy="362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Общее  и дополнительное</a:t>
              </a:r>
            </a:p>
            <a:p>
              <a:pPr algn="ctr" eaLnBrk="0" hangingPunct="0"/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образование</a:t>
              </a:r>
            </a:p>
            <a:p>
              <a:pPr algn="ctr" eaLnBrk="0" hangingPunct="0"/>
              <a:r>
                <a:rPr lang="ru-RU" sz="1500" b="1">
                  <a:solidFill>
                    <a:srgbClr val="FFFFFF"/>
                  </a:solidFill>
                  <a:latin typeface="Georgia" pitchFamily="18" charset="0"/>
                </a:rPr>
                <a:t>218,5 млн.руб.</a:t>
              </a:r>
            </a:p>
          </p:txBody>
        </p:sp>
        <p:sp>
          <p:nvSpPr>
            <p:cNvPr id="3093" name="_s7194"/>
            <p:cNvSpPr>
              <a:spLocks noChangeArrowheads="1"/>
            </p:cNvSpPr>
            <p:nvPr/>
          </p:nvSpPr>
          <p:spPr bwMode="auto">
            <a:xfrm>
              <a:off x="929" y="1676"/>
              <a:ext cx="1102" cy="699"/>
            </a:xfrm>
            <a:prstGeom prst="roundRect">
              <a:avLst>
                <a:gd name="adj" fmla="val 28810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endParaRPr lang="ru-RU" sz="1200" b="1">
                <a:solidFill>
                  <a:srgbClr val="000000"/>
                </a:solidFill>
                <a:latin typeface="Georgia" pitchFamily="18" charset="0"/>
              </a:endParaRP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Общее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 образование-208,6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-Субсидирование 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образовательных 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учреждений-196,0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В том числе: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Местный бюджет-16,5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Республиканский-179,5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-Муниципальные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 программы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 </a:t>
              </a:r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–12,6</a:t>
              </a:r>
            </a:p>
            <a:p>
              <a:pPr algn="ctr" eaLnBrk="0" hangingPunct="0"/>
              <a:endParaRPr lang="ru-RU" sz="900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3094" name="_s7195"/>
            <p:cNvSpPr>
              <a:spLocks noChangeArrowheads="1"/>
            </p:cNvSpPr>
            <p:nvPr/>
          </p:nvSpPr>
          <p:spPr bwMode="auto">
            <a:xfrm>
              <a:off x="975" y="2397"/>
              <a:ext cx="1033" cy="412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Субсидирование 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учреждений по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внешкольной работе 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с детьми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9,9</a:t>
              </a:r>
            </a:p>
          </p:txBody>
        </p:sp>
        <p:sp>
          <p:nvSpPr>
            <p:cNvPr id="3095" name="_s7196"/>
            <p:cNvSpPr>
              <a:spLocks noChangeArrowheads="1"/>
            </p:cNvSpPr>
            <p:nvPr/>
          </p:nvSpPr>
          <p:spPr bwMode="auto">
            <a:xfrm flipH="1">
              <a:off x="1572" y="2910"/>
              <a:ext cx="24" cy="17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endParaRPr lang="ru-RU" sz="1200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  <p:graphicFrame>
        <p:nvGraphicFramePr>
          <p:cNvPr id="3074" name="Organization Chart 107"/>
          <p:cNvGraphicFramePr>
            <a:graphicFrameLocks noChangeAspect="1"/>
          </p:cNvGraphicFramePr>
          <p:nvPr/>
        </p:nvGraphicFramePr>
        <p:xfrm>
          <a:off x="5214938" y="2124075"/>
          <a:ext cx="409575" cy="425450"/>
        </p:xfrm>
        <a:graphic>
          <a:graphicData uri="http://schemas.openxmlformats.org/drawingml/2006/compatibility">
            <com:legacyDrawing xmlns:com="http://schemas.openxmlformats.org/drawingml/2006/compatibility" spid="_x0000_s95234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438150" y="1295400"/>
          <a:ext cx="8267700" cy="71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86" name="AutoShape 125"/>
          <p:cNvSpPr>
            <a:spLocks noChangeArrowheads="1"/>
          </p:cNvSpPr>
          <p:nvPr/>
        </p:nvSpPr>
        <p:spPr bwMode="auto">
          <a:xfrm>
            <a:off x="1827213" y="2079625"/>
            <a:ext cx="261937" cy="314325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utoShape 126"/>
          <p:cNvSpPr>
            <a:spLocks noChangeArrowheads="1"/>
          </p:cNvSpPr>
          <p:nvPr/>
        </p:nvSpPr>
        <p:spPr bwMode="auto">
          <a:xfrm flipH="1">
            <a:off x="4127500" y="2006600"/>
            <a:ext cx="269875" cy="314325"/>
          </a:xfrm>
          <a:prstGeom prst="downArrow">
            <a:avLst>
              <a:gd name="adj1" fmla="val 50000"/>
              <a:gd name="adj2" fmla="val 2911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utoShape 127"/>
          <p:cNvSpPr>
            <a:spLocks noChangeArrowheads="1"/>
          </p:cNvSpPr>
          <p:nvPr/>
        </p:nvSpPr>
        <p:spPr bwMode="auto">
          <a:xfrm>
            <a:off x="6551613" y="2124075"/>
            <a:ext cx="252412" cy="269875"/>
          </a:xfrm>
          <a:prstGeom prst="downArrow">
            <a:avLst>
              <a:gd name="adj1" fmla="val 50000"/>
              <a:gd name="adj2" fmla="val 2673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8FF2-7E2D-45F8-87D1-951FF2206551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806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>
            <a:spLocks noChangeArrowheads="1"/>
          </p:cNvSpPr>
          <p:nvPr/>
        </p:nvSpPr>
        <p:spPr bwMode="auto">
          <a:xfrm>
            <a:off x="2097088" y="819150"/>
            <a:ext cx="4724400" cy="415925"/>
          </a:xfrm>
          <a:custGeom>
            <a:avLst/>
            <a:gdLst>
              <a:gd name="T0" fmla="*/ 0 w 8001056"/>
              <a:gd name="T1" fmla="*/ 0 h 769441"/>
              <a:gd name="T2" fmla="*/ 7786688 w 8001056"/>
              <a:gd name="T3" fmla="*/ 0 h 769441"/>
              <a:gd name="T4" fmla="*/ 7786688 w 8001056"/>
              <a:gd name="T5" fmla="*/ 830262 h 769441"/>
              <a:gd name="T6" fmla="*/ 0 w 8001056"/>
              <a:gd name="T7" fmla="*/ 830262 h 769441"/>
              <a:gd name="T8" fmla="*/ 0 w 8001056"/>
              <a:gd name="T9" fmla="*/ 0 h 769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1056"/>
              <a:gd name="T16" fmla="*/ 0 h 769441"/>
              <a:gd name="T17" fmla="*/ 8001056 w 8001056"/>
              <a:gd name="T18" fmla="*/ 769441 h 7694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 w="19050" algn="ctr">
            <a:solidFill>
              <a:srgbClr val="0000CC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/>
              <a:t>«</a:t>
            </a:r>
            <a:r>
              <a:rPr lang="ru-RU" sz="2000" b="1" dirty="0">
                <a:latin typeface="Georgia" pitchFamily="18" charset="0"/>
              </a:rPr>
              <a:t>Культура» на 2020 год</a:t>
            </a:r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1376363" y="1584325"/>
            <a:ext cx="6526212" cy="1214438"/>
            <a:chOff x="1148" y="1304"/>
            <a:chExt cx="864" cy="288"/>
          </a:xfrm>
        </p:grpSpPr>
        <p:sp>
          <p:nvSpPr>
            <p:cNvPr id="14350" name="_s8196"/>
            <p:cNvSpPr>
              <a:spLocks noChangeArrowheads="1"/>
            </p:cNvSpPr>
            <p:nvPr/>
          </p:nvSpPr>
          <p:spPr bwMode="auto">
            <a:xfrm>
              <a:off x="1148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2000" b="1">
                  <a:solidFill>
                    <a:schemeClr val="accent2"/>
                  </a:solidFill>
                  <a:latin typeface="Georgia" pitchFamily="18" charset="0"/>
                </a:rPr>
                <a:t>Расходы</a:t>
              </a:r>
            </a:p>
            <a:p>
              <a:pPr algn="ctr" eaLnBrk="0" hangingPunct="0"/>
              <a:r>
                <a:rPr lang="ru-RU" sz="2000" b="1">
                  <a:solidFill>
                    <a:srgbClr val="FF0000"/>
                  </a:solidFill>
                  <a:latin typeface="Georgia" pitchFamily="18" charset="0"/>
                </a:rPr>
                <a:t>21,4 млн.руб.</a:t>
              </a:r>
            </a:p>
            <a:p>
              <a:pPr algn="ctr" eaLnBrk="0" hangingPunct="0"/>
              <a:r>
                <a:rPr lang="ru-RU" sz="2000" b="1">
                  <a:solidFill>
                    <a:srgbClr val="FF0000"/>
                  </a:solidFill>
                  <a:latin typeface="Georgia" pitchFamily="18" charset="0"/>
                </a:rPr>
                <a:t>                                        </a:t>
              </a:r>
              <a:r>
                <a:rPr lang="ru-RU" sz="2000" b="1">
                  <a:solidFill>
                    <a:schemeClr val="accent2"/>
                  </a:solidFill>
                  <a:latin typeface="Georgia" pitchFamily="18" charset="0"/>
                </a:rPr>
                <a:t>-   4,6%</a:t>
              </a:r>
            </a:p>
          </p:txBody>
        </p:sp>
      </p:grpSp>
      <p:sp>
        <p:nvSpPr>
          <p:cNvPr id="14343" name="AutoShape 14"/>
          <p:cNvSpPr>
            <a:spLocks noChangeArrowheads="1"/>
          </p:cNvSpPr>
          <p:nvPr/>
        </p:nvSpPr>
        <p:spPr bwMode="auto">
          <a:xfrm>
            <a:off x="882650" y="3917950"/>
            <a:ext cx="2003425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Музеи-</a:t>
            </a:r>
          </a:p>
          <a:p>
            <a:pPr algn="ctr" eaLnBrk="0" hangingPunct="0"/>
            <a:r>
              <a:rPr lang="ru-RU" sz="16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4,8</a:t>
            </a:r>
          </a:p>
          <a:p>
            <a:pPr algn="ctr" eaLnBrk="0" hangingPunct="0"/>
            <a:r>
              <a:rPr lang="ru-RU" sz="16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</p:txBody>
      </p:sp>
      <p:sp>
        <p:nvSpPr>
          <p:cNvPr id="14344" name="AutoShape 15"/>
          <p:cNvSpPr>
            <a:spLocks noChangeArrowheads="1"/>
          </p:cNvSpPr>
          <p:nvPr/>
        </p:nvSpPr>
        <p:spPr bwMode="auto">
          <a:xfrm>
            <a:off x="3194050" y="3917950"/>
            <a:ext cx="2044700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Библиотеки- </a:t>
            </a:r>
          </a:p>
          <a:p>
            <a:pPr algn="ctr" eaLnBrk="0" hangingPunct="0"/>
            <a:r>
              <a:rPr lang="ru-RU" sz="16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8,5</a:t>
            </a:r>
          </a:p>
          <a:p>
            <a:pPr algn="ctr" eaLnBrk="0" hangingPunct="0"/>
            <a:r>
              <a:rPr lang="ru-RU" sz="16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</p:txBody>
      </p:sp>
      <p:sp>
        <p:nvSpPr>
          <p:cNvPr id="14345" name="AutoShape 17"/>
          <p:cNvSpPr>
            <a:spLocks noChangeArrowheads="1"/>
          </p:cNvSpPr>
          <p:nvPr/>
        </p:nvSpPr>
        <p:spPr bwMode="auto">
          <a:xfrm>
            <a:off x="5461000" y="3917950"/>
            <a:ext cx="1866900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4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Другие вопросы</a:t>
            </a:r>
          </a:p>
          <a:p>
            <a:pPr algn="ctr" eaLnBrk="0" hangingPunct="0"/>
            <a:r>
              <a:rPr lang="ru-RU" sz="14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области культуры</a:t>
            </a:r>
          </a:p>
          <a:p>
            <a:pPr algn="ctr" eaLnBrk="0" hangingPunct="0"/>
            <a:r>
              <a:rPr lang="ru-RU" sz="16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8,1</a:t>
            </a:r>
          </a:p>
          <a:p>
            <a:pPr algn="ctr" eaLnBrk="0" hangingPunct="0"/>
            <a:r>
              <a:rPr lang="ru-RU" sz="14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млн.руб</a:t>
            </a:r>
            <a:r>
              <a:rPr lang="ru-RU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6" name="AutoShape 20"/>
          <p:cNvSpPr>
            <a:spLocks noChangeArrowheads="1"/>
          </p:cNvSpPr>
          <p:nvPr/>
        </p:nvSpPr>
        <p:spPr bwMode="auto">
          <a:xfrm rot="5400000">
            <a:off x="1835944" y="3142456"/>
            <a:ext cx="763588" cy="269875"/>
          </a:xfrm>
          <a:prstGeom prst="notchedRightArrow">
            <a:avLst>
              <a:gd name="adj1" fmla="val 37648"/>
              <a:gd name="adj2" fmla="val 77652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ru-RU"/>
          </a:p>
        </p:txBody>
      </p:sp>
      <p:sp>
        <p:nvSpPr>
          <p:cNvPr id="14347" name="Text Box 24"/>
          <p:cNvSpPr txBox="1">
            <a:spLocks noChangeArrowheads="1"/>
          </p:cNvSpPr>
          <p:nvPr/>
        </p:nvSpPr>
        <p:spPr bwMode="auto">
          <a:xfrm>
            <a:off x="8710613" y="63500"/>
            <a:ext cx="325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0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4348" name="AutoShape 29"/>
          <p:cNvSpPr>
            <a:spLocks noChangeArrowheads="1"/>
          </p:cNvSpPr>
          <p:nvPr/>
        </p:nvSpPr>
        <p:spPr bwMode="auto">
          <a:xfrm rot="5400000">
            <a:off x="6124575" y="3209925"/>
            <a:ext cx="765175" cy="225425"/>
          </a:xfrm>
          <a:prstGeom prst="notchedRightArrow">
            <a:avLst>
              <a:gd name="adj1" fmla="val 50000"/>
              <a:gd name="adj2" fmla="val 84859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ru-RU"/>
          </a:p>
        </p:txBody>
      </p:sp>
      <p:sp>
        <p:nvSpPr>
          <p:cNvPr id="14349" name="AutoShape 31"/>
          <p:cNvSpPr>
            <a:spLocks noChangeAspect="1" noChangeArrowheads="1"/>
          </p:cNvSpPr>
          <p:nvPr/>
        </p:nvSpPr>
        <p:spPr bwMode="auto">
          <a:xfrm rot="16200000" flipH="1">
            <a:off x="3858419" y="3209131"/>
            <a:ext cx="763588" cy="225425"/>
          </a:xfrm>
          <a:prstGeom prst="notchedRightArrow">
            <a:avLst>
              <a:gd name="adj1" fmla="val 50000"/>
              <a:gd name="adj2" fmla="val 84683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FC461-BBC6-4F16-94E8-E6582C1C466C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8675688" y="0"/>
            <a:ext cx="468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728663"/>
            <a:ext cx="8550275" cy="369887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Georgia" pitchFamily="18" charset="0"/>
              </a:rPr>
              <a:t>«Социальная политика» на 2020 год</a:t>
            </a:r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571500" y="254000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4098" name="Organization Chart 8"/>
          <p:cNvGraphicFramePr>
            <a:graphicFrameLocks/>
          </p:cNvGraphicFramePr>
          <p:nvPr/>
        </p:nvGraphicFramePr>
        <p:xfrm>
          <a:off x="3060700" y="2406650"/>
          <a:ext cx="738188" cy="1304925"/>
        </p:xfrm>
        <a:graphic>
          <a:graphicData uri="http://schemas.openxmlformats.org/drawingml/2006/compatibility">
            <com:legacyDrawing xmlns:com="http://schemas.openxmlformats.org/drawingml/2006/compatibility" spid="_x0000_s96258"/>
          </a:graphicData>
        </a:graphic>
      </p:graphicFrame>
      <p:grpSp>
        <p:nvGrpSpPr>
          <p:cNvPr id="2" name="Organization Chart 15"/>
          <p:cNvGrpSpPr>
            <a:grpSpLocks noChangeAspect="1"/>
          </p:cNvGrpSpPr>
          <p:nvPr/>
        </p:nvGrpSpPr>
        <p:grpSpPr bwMode="auto">
          <a:xfrm>
            <a:off x="4259263" y="2438400"/>
            <a:ext cx="4460875" cy="4103688"/>
            <a:chOff x="1420" y="1299"/>
            <a:chExt cx="1170" cy="1998"/>
          </a:xfrm>
        </p:grpSpPr>
        <p:cxnSp>
          <p:nvCxnSpPr>
            <p:cNvPr id="4115" name="_s9223"/>
            <p:cNvCxnSpPr>
              <a:cxnSpLocks noChangeShapeType="1"/>
            </p:cNvCxnSpPr>
            <p:nvPr/>
          </p:nvCxnSpPr>
          <p:spPr bwMode="auto">
            <a:xfrm rot="10800000" flipV="1">
              <a:off x="1679" y="1299"/>
              <a:ext cx="505" cy="314"/>
            </a:xfrm>
            <a:prstGeom prst="bentConnector3">
              <a:avLst>
                <a:gd name="adj1" fmla="val -1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4116" name="_s9224"/>
            <p:cNvCxnSpPr>
              <a:cxnSpLocks noChangeShapeType="1"/>
            </p:cNvCxnSpPr>
            <p:nvPr/>
          </p:nvCxnSpPr>
          <p:spPr bwMode="auto">
            <a:xfrm rot="10800000">
              <a:off x="1607" y="1825"/>
              <a:ext cx="329" cy="1265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4117" name="_s9225"/>
            <p:cNvCxnSpPr>
              <a:cxnSpLocks noChangeShapeType="1"/>
            </p:cNvCxnSpPr>
            <p:nvPr/>
          </p:nvCxnSpPr>
          <p:spPr bwMode="auto">
            <a:xfrm rot="10800000">
              <a:off x="1607" y="1825"/>
              <a:ext cx="371" cy="694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4118" name="_s9226"/>
            <p:cNvCxnSpPr>
              <a:cxnSpLocks noChangeShapeType="1"/>
            </p:cNvCxnSpPr>
            <p:nvPr/>
          </p:nvCxnSpPr>
          <p:spPr bwMode="auto">
            <a:xfrm rot="16200000" flipH="1">
              <a:off x="1683" y="1749"/>
              <a:ext cx="189" cy="341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sp>
          <p:nvSpPr>
            <p:cNvPr id="4119" name="_s9227"/>
            <p:cNvSpPr>
              <a:spLocks noChangeArrowheads="1"/>
            </p:cNvSpPr>
            <p:nvPr/>
          </p:nvSpPr>
          <p:spPr bwMode="auto">
            <a:xfrm>
              <a:off x="1420" y="1321"/>
              <a:ext cx="361" cy="612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4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Охрана семьи </a:t>
              </a:r>
            </a:p>
            <a:p>
              <a:pPr algn="ctr" eaLnBrk="0" hangingPunct="0"/>
              <a:r>
                <a:rPr lang="ru-RU" sz="14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и детства- </a:t>
              </a:r>
            </a:p>
            <a:p>
              <a:pPr algn="ctr" eaLnBrk="0" hangingPunct="0"/>
              <a:r>
                <a:rPr lang="ru-RU" sz="14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41,0млн.ру</a:t>
              </a:r>
              <a:r>
                <a:rPr lang="ru-RU" sz="1400" b="1">
                  <a:solidFill>
                    <a:srgbClr val="000000"/>
                  </a:solidFill>
                  <a:latin typeface="Georgia" pitchFamily="18" charset="0"/>
                </a:rPr>
                <a:t>б</a:t>
              </a:r>
              <a:r>
                <a:rPr lang="ru-RU" sz="1600" b="1">
                  <a:solidFill>
                    <a:srgbClr val="000000"/>
                  </a:solidFill>
                  <a:latin typeface="Georgia" pitchFamily="18" charset="0"/>
                </a:rPr>
                <a:t>.</a:t>
              </a:r>
            </a:p>
          </p:txBody>
        </p:sp>
        <p:sp>
          <p:nvSpPr>
            <p:cNvPr id="4120" name="_s9228"/>
            <p:cNvSpPr>
              <a:spLocks noChangeArrowheads="1"/>
            </p:cNvSpPr>
            <p:nvPr/>
          </p:nvSpPr>
          <p:spPr bwMode="auto">
            <a:xfrm>
              <a:off x="1933" y="1825"/>
              <a:ext cx="643" cy="395"/>
            </a:xfrm>
            <a:prstGeom prst="roundRect">
              <a:avLst>
                <a:gd name="adj" fmla="val 13602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Вознаграждение 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приемным родителям 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8,5  млн.руб. </a:t>
              </a:r>
            </a:p>
          </p:txBody>
        </p:sp>
        <p:sp>
          <p:nvSpPr>
            <p:cNvPr id="4121" name="_s9229"/>
            <p:cNvSpPr>
              <a:spLocks noChangeArrowheads="1"/>
            </p:cNvSpPr>
            <p:nvPr/>
          </p:nvSpPr>
          <p:spPr bwMode="auto">
            <a:xfrm>
              <a:off x="1922" y="2417"/>
              <a:ext cx="668" cy="39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Выплаты на содержание 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подопечных детей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14,6 млн.руб.</a:t>
              </a:r>
            </a:p>
          </p:txBody>
        </p:sp>
        <p:sp>
          <p:nvSpPr>
            <p:cNvPr id="4122" name="_s9230"/>
            <p:cNvSpPr>
              <a:spLocks noChangeArrowheads="1"/>
            </p:cNvSpPr>
            <p:nvPr/>
          </p:nvSpPr>
          <p:spPr bwMode="auto">
            <a:xfrm>
              <a:off x="1922" y="2899"/>
              <a:ext cx="668" cy="39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Компенсация 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родительской платы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 ДДУ- 3,1 млн. руб.</a:t>
              </a:r>
            </a:p>
          </p:txBody>
        </p:sp>
        <p:sp>
          <p:nvSpPr>
            <p:cNvPr id="4123" name="_s9231"/>
            <p:cNvSpPr>
              <a:spLocks noChangeArrowheads="1"/>
            </p:cNvSpPr>
            <p:nvPr/>
          </p:nvSpPr>
          <p:spPr bwMode="auto">
            <a:xfrm>
              <a:off x="1933" y="1343"/>
              <a:ext cx="655" cy="416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Приобретение жилья</a:t>
              </a:r>
            </a:p>
            <a:p>
              <a:pPr algn="ctr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детям-сиротам</a:t>
              </a:r>
            </a:p>
            <a:p>
              <a:pPr algn="ctr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14,8 млн. рублей</a:t>
              </a:r>
            </a:p>
          </p:txBody>
        </p:sp>
      </p:grpSp>
      <p:grpSp>
        <p:nvGrpSpPr>
          <p:cNvPr id="3" name="Organization Chart 38"/>
          <p:cNvGrpSpPr>
            <a:grpSpLocks noChangeAspect="1"/>
          </p:cNvGrpSpPr>
          <p:nvPr/>
        </p:nvGrpSpPr>
        <p:grpSpPr bwMode="auto">
          <a:xfrm>
            <a:off x="927100" y="1268413"/>
            <a:ext cx="7200900" cy="811212"/>
            <a:chOff x="1148" y="1304"/>
            <a:chExt cx="864" cy="288"/>
          </a:xfrm>
        </p:grpSpPr>
        <p:sp>
          <p:nvSpPr>
            <p:cNvPr id="4114" name="_s9234"/>
            <p:cNvSpPr>
              <a:spLocks noChangeArrowheads="1"/>
            </p:cNvSpPr>
            <p:nvPr/>
          </p:nvSpPr>
          <p:spPr bwMode="auto">
            <a:xfrm>
              <a:off x="1148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2100" b="1">
                  <a:solidFill>
                    <a:srgbClr val="FFFFFF"/>
                  </a:solidFill>
                  <a:latin typeface="Georgia" pitchFamily="18" charset="0"/>
                </a:rPr>
                <a:t>Расходы</a:t>
              </a:r>
            </a:p>
            <a:p>
              <a:pPr algn="ctr" eaLnBrk="0" hangingPunct="0"/>
              <a:r>
                <a:rPr lang="ru-RU" sz="2100" b="1">
                  <a:solidFill>
                    <a:srgbClr val="FFFFFF"/>
                  </a:solidFill>
                  <a:latin typeface="Times New Roman" pitchFamily="18" charset="0"/>
                </a:rPr>
                <a:t>46,3</a:t>
              </a:r>
              <a:r>
                <a:rPr lang="ru-RU" sz="2100" b="1">
                  <a:solidFill>
                    <a:srgbClr val="FFFFFF"/>
                  </a:solidFill>
                  <a:latin typeface="Georgia" pitchFamily="18" charset="0"/>
                </a:rPr>
                <a:t> млн.руб.- 10,%</a:t>
              </a:r>
            </a:p>
          </p:txBody>
        </p:sp>
      </p:grpSp>
      <p:sp>
        <p:nvSpPr>
          <p:cNvPr id="4109" name="AutoShape 42"/>
          <p:cNvSpPr>
            <a:spLocks noChangeArrowheads="1"/>
          </p:cNvSpPr>
          <p:nvPr/>
        </p:nvSpPr>
        <p:spPr bwMode="auto">
          <a:xfrm>
            <a:off x="3416300" y="2139950"/>
            <a:ext cx="269875" cy="360363"/>
          </a:xfrm>
          <a:prstGeom prst="downArrow">
            <a:avLst>
              <a:gd name="adj1" fmla="val 50000"/>
              <a:gd name="adj2" fmla="val 43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AutoShape 44"/>
          <p:cNvSpPr>
            <a:spLocks noChangeArrowheads="1"/>
          </p:cNvSpPr>
          <p:nvPr/>
        </p:nvSpPr>
        <p:spPr bwMode="auto">
          <a:xfrm>
            <a:off x="4794250" y="2095500"/>
            <a:ext cx="311150" cy="360363"/>
          </a:xfrm>
          <a:prstGeom prst="downArrow">
            <a:avLst>
              <a:gd name="adj1" fmla="val 33000"/>
              <a:gd name="adj2" fmla="val 415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_s122892"/>
          <p:cNvSpPr>
            <a:spLocks noChangeArrowheads="1"/>
          </p:cNvSpPr>
          <p:nvPr/>
        </p:nvSpPr>
        <p:spPr bwMode="auto">
          <a:xfrm>
            <a:off x="2660650" y="2540000"/>
            <a:ext cx="1511300" cy="120015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Доплата</a:t>
            </a:r>
          </a:p>
          <a:p>
            <a:pPr algn="ctr" eaLnBrk="0" hangingPunct="0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пенсии </a:t>
            </a:r>
          </a:p>
          <a:p>
            <a:pPr algn="ctr" eaLnBrk="0" hangingPunct="0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МС</a:t>
            </a:r>
          </a:p>
          <a:p>
            <a:pPr algn="ctr" eaLnBrk="0" hangingPunct="0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1,8 млн.руб</a:t>
            </a:r>
            <a:r>
              <a:rPr lang="ru-RU" sz="1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112" name="_s122892"/>
          <p:cNvSpPr>
            <a:spLocks noChangeArrowheads="1"/>
          </p:cNvSpPr>
          <p:nvPr/>
        </p:nvSpPr>
        <p:spPr bwMode="auto">
          <a:xfrm>
            <a:off x="304800" y="2540000"/>
            <a:ext cx="2281238" cy="297815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</a:rPr>
              <a:t>3,5 млн. рублей </a:t>
            </a:r>
            <a:r>
              <a:rPr lang="ru-RU" sz="1600" b="1" i="1">
                <a:solidFill>
                  <a:srgbClr val="000000"/>
                </a:solidFill>
                <a:latin typeface="Times New Roman" pitchFamily="18" charset="0"/>
              </a:rPr>
              <a:t>==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МП Социальное</a:t>
            </a:r>
            <a:r>
              <a:rPr lang="ru-RU" sz="1400" b="1" i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обеспечение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 населения- 240,0 тыс. рублей;</a:t>
            </a:r>
          </a:p>
          <a:p>
            <a:pPr algn="ctr"/>
            <a:endParaRPr lang="ru-RU" sz="1200" b="1" i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МП Мероприятия по улучшению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Жилищных  условий граждан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-2,3млн. рублей;</a:t>
            </a:r>
          </a:p>
          <a:p>
            <a:pPr algn="ctr"/>
            <a:endParaRPr lang="ru-RU" sz="1200" b="1" i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-Осуществление госполномочий 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по соцподдержке работников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 культуры-  874,0 тыс. рублей</a:t>
            </a:r>
          </a:p>
          <a:p>
            <a:pPr algn="ctr"/>
            <a:endParaRPr lang="ru-RU" sz="1200" b="1" i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2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13" name="AutoShape 79"/>
          <p:cNvSpPr>
            <a:spLocks noChangeArrowheads="1"/>
          </p:cNvSpPr>
          <p:nvPr/>
        </p:nvSpPr>
        <p:spPr bwMode="auto">
          <a:xfrm>
            <a:off x="1371600" y="2139950"/>
            <a:ext cx="269875" cy="360363"/>
          </a:xfrm>
          <a:prstGeom prst="downArrow">
            <a:avLst>
              <a:gd name="adj1" fmla="val 50000"/>
              <a:gd name="adj2" fmla="val 333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806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773113"/>
            <a:ext cx="8550275" cy="4159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00"/>
                </a:solidFill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Межбюджетные трансферты» на 2020 год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8442325" y="0"/>
            <a:ext cx="325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000">
                <a:solidFill>
                  <a:srgbClr val="FFFFFF"/>
                </a:solidFill>
              </a:rPr>
              <a:t>13</a:t>
            </a:r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571500" y="1384300"/>
            <a:ext cx="8001000" cy="13192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Объем межбюджетных трансфертов</a:t>
            </a:r>
          </a:p>
          <a:p>
            <a:pPr algn="ctr" eaLnBrk="0" hangingPunct="0">
              <a:defRPr/>
            </a:pP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бюджетам   поселений </a:t>
            </a:r>
          </a:p>
          <a:p>
            <a:pPr algn="ctr" eaLnBrk="0" hangingPunct="0">
              <a:defRPr/>
            </a:pPr>
            <a:r>
              <a:rPr lang="ru-RU" sz="2000" b="1" i="1" dirty="0">
                <a:solidFill>
                  <a:srgbClr val="FFFFFF"/>
                </a:solidFill>
                <a:latin typeface="Georgia" pitchFamily="18" charset="0"/>
              </a:rPr>
              <a:t>64,7 </a:t>
            </a: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млн.руб.</a:t>
            </a: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571500" y="3295650"/>
            <a:ext cx="1555750" cy="20002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Дотация</a:t>
            </a:r>
          </a:p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 бюджетам </a:t>
            </a:r>
          </a:p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поселений</a:t>
            </a:r>
          </a:p>
          <a:p>
            <a:pPr algn="ctr" eaLnBrk="0" hangingPunct="0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600" b="1" i="1" dirty="0">
                <a:latin typeface="Georgia" pitchFamily="18" charset="0"/>
              </a:rPr>
              <a:t>64,2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млн.руб.</a:t>
            </a:r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>
            <a:off x="2438400" y="3295650"/>
            <a:ext cx="168910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Субвенция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по соц.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поддержке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работников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культуры</a:t>
            </a:r>
          </a:p>
          <a:p>
            <a:pPr algn="ctr" eaLnBrk="0" hangingPunct="0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460,0 тыс. руб..</a:t>
            </a:r>
          </a:p>
        </p:txBody>
      </p:sp>
      <p:sp>
        <p:nvSpPr>
          <p:cNvPr id="15369" name="AutoShape 11"/>
          <p:cNvSpPr>
            <a:spLocks noChangeArrowheads="1"/>
          </p:cNvSpPr>
          <p:nvPr/>
        </p:nvSpPr>
        <p:spPr bwMode="auto">
          <a:xfrm rot="5400000">
            <a:off x="31115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5400000">
            <a:off x="52451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5400000">
            <a:off x="751205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 rot="5400000">
            <a:off x="1155700" y="284480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6794500" y="3295650"/>
            <a:ext cx="186055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Иные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трансферты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по передаче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Полномочий по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градостроительной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деятельности</a:t>
            </a:r>
          </a:p>
          <a:p>
            <a:pPr algn="ctr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45,0  тыс. рублей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438650" y="3295650"/>
            <a:ext cx="208915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Субвенция на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осуществление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полномочий по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составлению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протоколов об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административных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правонарушениях</a:t>
            </a:r>
          </a:p>
          <a:p>
            <a:pPr algn="ctr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9,0 тыс. рублей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39CFF-3ACE-4CBB-AAE3-FEC565090BC7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785813" y="279400"/>
            <a:ext cx="7612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8675688" y="0"/>
            <a:ext cx="468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14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701675" y="684213"/>
            <a:ext cx="7920038" cy="79375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FFFFFF"/>
                </a:solidFill>
                <a:latin typeface="Georgia" pitchFamily="18" charset="0"/>
              </a:rPr>
              <a:t>ОСНОВНЫЕ ПОКАЗАТЕЛИ РАЙОННОГО БЮДЖЕТА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на 2020-2022 годы</a:t>
            </a:r>
          </a:p>
        </p:txBody>
      </p:sp>
      <p:sp>
        <p:nvSpPr>
          <p:cNvPr id="179207" name="Text Box 11"/>
          <p:cNvSpPr txBox="1">
            <a:spLocks noChangeArrowheads="1"/>
          </p:cNvSpPr>
          <p:nvPr/>
        </p:nvSpPr>
        <p:spPr bwMode="auto">
          <a:xfrm>
            <a:off x="701675" y="1628775"/>
            <a:ext cx="7966075" cy="4247317"/>
          </a:xfrm>
          <a:prstGeom prst="rect">
            <a:avLst/>
          </a:prstGeom>
          <a:gradFill rotWithShape="1">
            <a:gsLst>
              <a:gs pos="0">
                <a:srgbClr val="000082">
                  <a:alpha val="39999"/>
                </a:srgbClr>
              </a:gs>
              <a:gs pos="30000">
                <a:srgbClr val="66008F">
                  <a:alpha val="41499"/>
                </a:srgbClr>
              </a:gs>
              <a:gs pos="64999">
                <a:srgbClr val="BA0066">
                  <a:alpha val="43250"/>
                </a:srgbClr>
              </a:gs>
              <a:gs pos="89999">
                <a:srgbClr val="FF0000">
                  <a:alpha val="44500"/>
                </a:srgbClr>
              </a:gs>
              <a:gs pos="100000">
                <a:srgbClr val="FF8200">
                  <a:alpha val="4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</a:rPr>
              <a:t> </a:t>
            </a:r>
            <a:r>
              <a:rPr lang="ru-RU" sz="2000" b="1" u="sng" dirty="0">
                <a:solidFill>
                  <a:schemeClr val="hlink"/>
                </a:solidFill>
                <a:latin typeface="Times New Roman" pitchFamily="18" charset="0"/>
              </a:rPr>
              <a:t>2020 год</a:t>
            </a:r>
          </a:p>
          <a:p>
            <a:pPr algn="ctr">
              <a:defRPr/>
            </a:pPr>
            <a:endParaRPr lang="ru-RU" sz="1000" b="1" dirty="0">
              <a:solidFill>
                <a:schemeClr val="hlink"/>
              </a:solidFill>
              <a:latin typeface="Georgia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2200" b="1" dirty="0">
                <a:solidFill>
                  <a:schemeClr val="accent1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Georgia" pitchFamily="18" charset="0"/>
              </a:rPr>
              <a:t>доходы –                       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460,0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</a:rPr>
              <a:t>млн. 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расходы –  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461,2 млн. рублей</a:t>
            </a: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дефицит бюджета –              1,2 млн.рублей</a:t>
            </a:r>
          </a:p>
          <a:p>
            <a:pPr algn="ctr">
              <a:defRPr/>
            </a:pPr>
            <a:r>
              <a:rPr lang="ru-RU" sz="2000" b="1" u="sng" dirty="0">
                <a:solidFill>
                  <a:schemeClr val="hlink"/>
                </a:solidFill>
                <a:latin typeface="Times New Roman" pitchFamily="18" charset="0"/>
              </a:rPr>
              <a:t>2021 год</a:t>
            </a:r>
          </a:p>
          <a:p>
            <a:pPr algn="ctr">
              <a:defRPr/>
            </a:pPr>
            <a:endParaRPr lang="ru-RU" sz="20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chemeClr val="accent1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Georgia" pitchFamily="18" charset="0"/>
              </a:rPr>
              <a:t>доходы –                        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</a:rPr>
              <a:t>423,0 млн.рублей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расходы –  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424,2 млн. 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 бюджета –              1,2 млн. рублей</a:t>
            </a:r>
          </a:p>
          <a:p>
            <a:pPr algn="ctr">
              <a:defRPr/>
            </a:pPr>
            <a:r>
              <a:rPr lang="ru-RU" sz="2000" b="1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20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chemeClr val="accent1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Georgia" pitchFamily="18" charset="0"/>
              </a:rPr>
              <a:t>доходы –                      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421,1 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</a:rPr>
              <a:t>млн. 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расходы –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422,3 млн. 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дефицит бюджета –             1,2 млн.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AC7A-A08C-4F79-B6F0-C1F7470D4720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285875" y="279400"/>
            <a:ext cx="7335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Rectangle 13"/>
          <p:cNvSpPr>
            <a:spLocks/>
          </p:cNvSpPr>
          <p:nvPr/>
        </p:nvSpPr>
        <p:spPr bwMode="auto">
          <a:xfrm>
            <a:off x="0" y="728663"/>
            <a:ext cx="91440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endParaRPr lang="ru-RU" sz="2000">
              <a:solidFill>
                <a:srgbClr val="FAC090"/>
              </a:solidFill>
            </a:endParaRP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3"/>
            <a:ext cx="8256587" cy="491648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latin typeface="Times New Roman" pitchFamily="18" charset="0"/>
              </a:rPr>
              <a:t>Контактная информация и обратная связь</a:t>
            </a:r>
          </a:p>
          <a:p>
            <a:pPr algn="ctr" eaLnBrk="1" hangingPunct="1"/>
            <a:r>
              <a:rPr lang="ru-RU" sz="2000" b="1" i="1" smtClean="0">
                <a:latin typeface="Times New Roman" pitchFamily="18" charset="0"/>
              </a:rPr>
              <a:t>Подготовлено Финансовым управлением Администрации Орджоникидзевского района</a:t>
            </a:r>
            <a:endParaRPr lang="ru-RU" sz="2000" i="1" smtClean="0">
              <a:latin typeface="Times New Roman" pitchFamily="18" charset="0"/>
            </a:endParaRPr>
          </a:p>
          <a:p>
            <a:pPr eaLnBrk="1" hangingPunct="1"/>
            <a:r>
              <a:rPr lang="ru-RU" sz="2400" i="1" smtClean="0">
                <a:latin typeface="Times New Roman" pitchFamily="18" charset="0"/>
              </a:rPr>
              <a:t>Адрес: 665250, Республика Хакасия, п. Копьево, ул. Кирова,16</a:t>
            </a:r>
            <a:endParaRPr lang="en-US" sz="2400" i="1" smtClean="0">
              <a:latin typeface="Times New Roman" pitchFamily="18" charset="0"/>
            </a:endParaRPr>
          </a:p>
          <a:p>
            <a:pPr eaLnBrk="1" hangingPunct="1"/>
            <a:r>
              <a:rPr lang="ru-RU" sz="2400" i="1" smtClean="0">
                <a:latin typeface="Times New Roman" pitchFamily="18" charset="0"/>
              </a:rPr>
              <a:t>Тел.(390-36)2-13-63,2-15-63</a:t>
            </a:r>
          </a:p>
          <a:p>
            <a:pPr eaLnBrk="1" hangingPunct="1"/>
            <a:r>
              <a:rPr lang="ru-RU" sz="2400" i="1" smtClean="0">
                <a:latin typeface="Times New Roman" pitchFamily="18" charset="0"/>
              </a:rPr>
              <a:t>Электронная почта: </a:t>
            </a:r>
            <a:r>
              <a:rPr lang="en-US" sz="2400" i="1" smtClean="0">
                <a:latin typeface="Times New Roman" pitchFamily="18" charset="0"/>
              </a:rPr>
              <a:t>ORDGOFU@ mail.ru</a:t>
            </a:r>
            <a:endParaRPr lang="ru-RU" sz="2400" i="1" smtClean="0">
              <a:latin typeface="Times New Roman" pitchFamily="18" charset="0"/>
            </a:endParaRPr>
          </a:p>
          <a:p>
            <a:pPr eaLnBrk="1" hangingPunct="1"/>
            <a:r>
              <a:rPr lang="ru-RU" sz="2000" i="1" smtClean="0">
                <a:latin typeface="Times New Roman" pitchFamily="18" charset="0"/>
              </a:rPr>
              <a:t>Факс: 8(39036)2-17-63</a:t>
            </a:r>
          </a:p>
          <a:p>
            <a:pPr eaLnBrk="1" hangingPunct="1"/>
            <a:r>
              <a:rPr lang="ru-RU" sz="2400" i="1" smtClean="0">
                <a:latin typeface="Times New Roman" pitchFamily="18" charset="0"/>
              </a:rPr>
              <a:t>Режим работы: Понедельник с 8:00 до 17:00, вторник-пятница с 8:00 до 16:00, перерыв с 12:00 до 13:00</a:t>
            </a:r>
          </a:p>
          <a:p>
            <a:pPr eaLnBrk="1" hangingPunct="1"/>
            <a:r>
              <a:rPr lang="ru-RU" sz="2000" i="1" smtClean="0">
                <a:latin typeface="Times New Roman" pitchFamily="18" charset="0"/>
              </a:rPr>
              <a:t>Выходные дни: Суббота-воскресенье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B9B42-597C-4B54-92E6-33D42D88678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Финансовое управление Администрации Орджоникидзевского района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Уважаемые жители Орджоникидзевского  района!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     </a:t>
            </a:r>
            <a:r>
              <a:rPr lang="ru-RU" sz="1800" dirty="0" smtClean="0">
                <a:latin typeface="Times New Roman" pitchFamily="18" charset="0"/>
              </a:rPr>
              <a:t>В целях повышения прозрачности бюджета и бюджетного процесса Финансовым управлением Администрации Орджоникидзевского района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разработан информационный ресурс &lt;&lt;Бюджет для граждан&gt;&gt;. Излагая материал, мы постарались в доступной для граждан форме разъяснить все тонкости сложных механизмов бюджетного процесса. 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Как формируется доходная и расходная часть бюджета муниципального образования Орджоникидзевский  район, сколько тратится из бюджета на образование, культуру, социальную политику и другие отрасли? Ответ на этот и ряд других вопросов содержит &lt;&lt;Бюджет для граждан&gt;&gt;.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В электронном издании даны определения терминов, рассмотрен механизм бюджетного процесса в Орджоникидзевском районе. Основные параметры районного бюджета на 2020-2022 годы приведены в основном разделе практически в полном объеме, дают наглядное представление о сложившейся ситуации в районе.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 Мы надеемся, что информационный ресурс &lt;&lt;&lt;Бюджет для граждан&gt;&gt; будет интересен для каждого жителя района.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9301B-9E11-448C-9ED8-A08119B4AE65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Финансовое управление Администрации Орджоникидзевского района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070850" cy="203200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</a:pPr>
            <a:endParaRPr lang="ru-RU" sz="2400" b="1" dirty="0" smtClean="0"/>
          </a:p>
          <a:p>
            <a:pPr marL="812800" indent="-812800" algn="ctr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Содержание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Азбука бюджета</a:t>
            </a:r>
            <a:r>
              <a:rPr lang="ru-RU" sz="2400" dirty="0" smtClean="0">
                <a:latin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</a:rPr>
              <a:t>страницы 5-12)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Даны краткие разъяснения основных терминов, используемых при планировании бюджета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Понятие </a:t>
            </a:r>
            <a:r>
              <a:rPr lang="en-US" sz="2000" b="1" dirty="0" smtClean="0">
                <a:latin typeface="Times New Roman" pitchFamily="18" charset="0"/>
              </a:rPr>
              <a:t>&lt;&lt;</a:t>
            </a:r>
            <a:r>
              <a:rPr lang="ru-RU" sz="2000" b="1" dirty="0" smtClean="0">
                <a:latin typeface="Times New Roman" pitchFamily="18" charset="0"/>
              </a:rPr>
              <a:t>Бюджетная система</a:t>
            </a:r>
            <a:r>
              <a:rPr lang="en-US" sz="2000" b="1" dirty="0" smtClean="0">
                <a:latin typeface="Times New Roman" pitchFamily="18" charset="0"/>
              </a:rPr>
              <a:t>&gt;&gt;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(страницы 13-14)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Характеризуются особенности построения бюджетной системы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</a:rPr>
              <a:t>Основные характеристики бюджета  муниципального образования Орджоникидзевский  район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(страницы 15-19)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Общие сведения о доходах и расходах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Расходы муниципального образования Орджоникидзевский район</a:t>
            </a:r>
            <a:r>
              <a:rPr lang="ru-RU" sz="2400" dirty="0" smtClean="0">
                <a:latin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</a:rPr>
              <a:t>(страницы 20-27)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Особенности формирования расходов муниципального образования Орджоникидзевский район на трехлетний период 2020-2022 годов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Справочная информация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(страница 28)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88E76-0DBB-4360-9ABE-752E11A69E4B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Финансовое управление </a:t>
            </a:r>
            <a:br>
              <a:rPr lang="ru-RU" sz="1400" b="1" i="1" dirty="0" smtClean="0">
                <a:latin typeface="Georgia" pitchFamily="18" charset="0"/>
              </a:rPr>
            </a:br>
            <a:r>
              <a:rPr lang="ru-RU" sz="1400" b="1" i="1" dirty="0" smtClean="0">
                <a:latin typeface="Georgia" pitchFamily="18" charset="0"/>
              </a:rPr>
              <a:t>Администрации Орджоникидзевского района</a:t>
            </a:r>
            <a:r>
              <a:rPr lang="ru-RU" sz="1400" b="1" dirty="0" smtClean="0">
                <a:latin typeface="Georgia" pitchFamily="18" charset="0"/>
              </a:rPr>
              <a:t/>
            </a:r>
            <a:br>
              <a:rPr lang="ru-RU" sz="1400" b="1" dirty="0" smtClean="0">
                <a:latin typeface="Georgia" pitchFamily="18" charset="0"/>
              </a:rPr>
            </a:br>
            <a:endParaRPr lang="ru-RU" sz="1400" b="1" dirty="0" smtClean="0">
              <a:latin typeface="Georgia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Азбука бюджета</a:t>
            </a:r>
            <a:endParaRPr lang="ru-RU" sz="2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 для граждан</a:t>
            </a:r>
            <a:r>
              <a:rPr lang="ru-RU" sz="1800" b="1" u="sng" smtClean="0"/>
              <a:t> </a:t>
            </a:r>
            <a:r>
              <a:rPr lang="ru-RU" sz="1800" smtClean="0"/>
              <a:t> - </a:t>
            </a:r>
            <a:r>
              <a:rPr lang="ru-RU" sz="1800" i="1" smtClean="0">
                <a:latin typeface="Times New Roman" pitchFamily="18" charset="0"/>
              </a:rPr>
              <a:t>документ, содержащий основные положения решения о бюджете в доступной для широкого круга 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</a:t>
            </a:r>
            <a:r>
              <a:rPr lang="ru-RU" sz="2000" smtClean="0">
                <a:latin typeface="Times New Roman" pitchFamily="18" charset="0"/>
              </a:rPr>
              <a:t> </a:t>
            </a:r>
            <a:r>
              <a:rPr lang="ru-RU" sz="1800" smtClean="0"/>
              <a:t>– </a:t>
            </a:r>
            <a:r>
              <a:rPr lang="ru-RU" sz="1800" i="1" smtClean="0">
                <a:latin typeface="Times New Roman" pitchFamily="18" charset="0"/>
              </a:rPr>
              <a:t>важнейший инструмент регулирования экономики. В нем отражены цели развития общества и запланированы расходы для их достижения. Кроме того, бюджет – это обязательный для исполнения закон, являющийся основой системы контроля за сбором и эффективным расходованием бюджетных средств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 района</a:t>
            </a:r>
            <a:r>
              <a:rPr lang="ru-RU" sz="1800" smtClean="0"/>
              <a:t> – </a:t>
            </a:r>
            <a:r>
              <a:rPr lang="ru-RU" sz="1800" i="1" smtClean="0">
                <a:latin typeface="Times New Roman" pitchFamily="18" charset="0"/>
              </a:rPr>
              <a:t>это своего рода общий &lt;&lt;кошелек&gt;&gt;, формируемый населением и расходуемый на потребности. Одним из основных принципов бюджета муниципального образования Орджоникидзевский район является его открытость и адресность:  за каждой статьей расходов стоят конкретные получатели – учителя, педагоги, молодые семьи, пенсионеры и другие получатели бюджетных средств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9251F-1E0F-4416-BF2C-961F0398EF1F}" type="slidenum">
              <a:rPr lang="ru-RU"/>
              <a:pPr>
                <a:defRPr/>
              </a:pPr>
              <a:t>6</a:t>
            </a:fld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84438" y="5516563"/>
            <a:ext cx="9144000" cy="158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2650" y="1073150"/>
            <a:ext cx="7643812" cy="727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понять, как устроен бюджет, сравним его с бюджетом отдельной семьи.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7100" y="2033588"/>
            <a:ext cx="7643813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любой семьи делится на две части – </a:t>
            </a:r>
            <a:r>
              <a:rPr lang="ru-RU" sz="2000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436665" y="2716207"/>
          <a:ext cx="6786611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343" name="Группа 40"/>
          <p:cNvGrpSpPr>
            <a:grpSpLocks/>
          </p:cNvGrpSpPr>
          <p:nvPr/>
        </p:nvGrpSpPr>
        <p:grpSpPr bwMode="auto">
          <a:xfrm>
            <a:off x="1916113" y="4373563"/>
            <a:ext cx="6429375" cy="928687"/>
            <a:chOff x="1571604" y="4357694"/>
            <a:chExt cx="6429420" cy="928694"/>
          </a:xfrm>
        </p:grpSpPr>
        <p:sp>
          <p:nvSpPr>
            <p:cNvPr id="33" name="Минус 32"/>
            <p:cNvSpPr/>
            <p:nvPr/>
          </p:nvSpPr>
          <p:spPr>
            <a:xfrm>
              <a:off x="1571604" y="4357694"/>
              <a:ext cx="571504" cy="428628"/>
            </a:xfrm>
            <a:prstGeom prst="mathMinus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46" name="TextBox 34"/>
            <p:cNvSpPr txBox="1">
              <a:spLocks noChangeArrowheads="1"/>
            </p:cNvSpPr>
            <p:nvPr/>
          </p:nvSpPr>
          <p:spPr bwMode="auto">
            <a:xfrm>
              <a:off x="2357422" y="4357694"/>
              <a:ext cx="5643602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Дефицит (расходы больше доходов)</a:t>
              </a:r>
            </a:p>
          </p:txBody>
        </p:sp>
        <p:sp>
          <p:nvSpPr>
            <p:cNvPr id="36" name="Плюс 35"/>
            <p:cNvSpPr/>
            <p:nvPr/>
          </p:nvSpPr>
          <p:spPr>
            <a:xfrm>
              <a:off x="1571604" y="4857760"/>
              <a:ext cx="571504" cy="428628"/>
            </a:xfrm>
            <a:prstGeom prst="mathPlus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48" name="TextBox 36"/>
            <p:cNvSpPr txBox="1">
              <a:spLocks noChangeArrowheads="1"/>
            </p:cNvSpPr>
            <p:nvPr/>
          </p:nvSpPr>
          <p:spPr bwMode="auto">
            <a:xfrm>
              <a:off x="2357422" y="4857760"/>
              <a:ext cx="5643602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Профицит (доходы больше расходов)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7A756-CFB3-4C8E-9885-6DE57C26FA4C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b="1" i="1" smtClean="0">
                <a:latin typeface="Times New Roman" pitchFamily="18" charset="0"/>
              </a:rPr>
              <a:t/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algn="ctr" eaLnBrk="1" hangingPunct="1">
              <a:lnSpc>
                <a:spcPct val="80000"/>
              </a:lnSpc>
            </a:pPr>
            <a:r>
              <a:rPr lang="ru-RU" sz="1800" b="1" u="sng" smtClean="0">
                <a:latin typeface="Times New Roman" pitchFamily="18" charset="0"/>
              </a:rPr>
              <a:t>Доходы бюджета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Доходы бюджета – денежные средства, поступающие в распоряжение органов власти Орджоникидзевского района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Доходы бюджета любого уровня состоят из налоговых и неналоговых доходов, а так же безвозмездных поступлений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u="sng" smtClean="0">
                <a:latin typeface="Times New Roman" pitchFamily="18" charset="0"/>
              </a:rPr>
              <a:t>Налоговые доходы поступления</a:t>
            </a:r>
            <a:r>
              <a:rPr lang="ru-RU" sz="1600" i="1" u="sng" smtClean="0">
                <a:latin typeface="Times New Roman" pitchFamily="18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налог на доходы физических лиц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-иные налоговые доходы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-госпошлина;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u="sng" smtClean="0">
                <a:latin typeface="Times New Roman" pitchFamily="18" charset="0"/>
              </a:rPr>
              <a:t>Неналоговые доходы-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-</a:t>
            </a:r>
            <a:r>
              <a:rPr lang="ru-RU" sz="1600" smtClean="0">
                <a:latin typeface="Times New Roman" pitchFamily="18" charset="0"/>
              </a:rPr>
              <a:t>доходы от использования муниципального имущества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-доходы отплатных услуг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-штрафы за нарушения законодательства о налогах и сборах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-иные неналоговые доходы</a:t>
            </a:r>
            <a:endParaRPr lang="ru-RU" sz="16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Безвозмездные поступления-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-</a:t>
            </a:r>
            <a:r>
              <a:rPr lang="ru-RU" sz="1600" smtClean="0">
                <a:latin typeface="Times New Roman" pitchFamily="18" charset="0"/>
              </a:rPr>
              <a:t>безвозмездные поступления из республиканского бюджета (дотации, субсидии, субвенции, иные межбюджетные трансферты)-безвозмездные поступления от организаций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03F36-2CE3-495A-B6B3-A95857D438C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b="1" i="1" smtClean="0">
                <a:latin typeface="Times New Roman" pitchFamily="18" charset="0"/>
              </a:rPr>
              <a:t/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68413"/>
            <a:ext cx="8229600" cy="4951412"/>
          </a:xfrm>
        </p:spPr>
        <p:txBody>
          <a:bodyPr/>
          <a:lstStyle/>
          <a:p>
            <a:pPr eaLnBrk="1" hangingPunct="1"/>
            <a:endParaRPr lang="ru-RU" b="1" u="sng" smtClean="0"/>
          </a:p>
          <a:p>
            <a:pPr algn="ctr" eaLnBrk="1" hangingPunct="1"/>
            <a:r>
              <a:rPr lang="ru-RU" sz="2400" b="1" u="sng" smtClean="0">
                <a:latin typeface="Times New Roman" pitchFamily="18" charset="0"/>
              </a:rPr>
              <a:t>Доходы бюджета</a:t>
            </a:r>
            <a:endParaRPr lang="ru-RU" sz="2400" b="1" i="1" smtClean="0">
              <a:latin typeface="Times New Roman" pitchFamily="18" charset="0"/>
            </a:endParaRPr>
          </a:p>
          <a:p>
            <a:pPr eaLnBrk="1" hangingPunct="1"/>
            <a:r>
              <a:rPr lang="ru-RU" sz="2000" b="1" u="sng" smtClean="0">
                <a:latin typeface="Times New Roman" pitchFamily="18" charset="0"/>
              </a:rPr>
              <a:t>Собственные средства – это средства, не имеющие определения цели расходования-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Налоговые доходы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Неналоговые доходы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Дотации на выравнивание бюджетной обеспеченности,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Дотации на поддержку мер по обеспечению сбалансированности бюджетов</a:t>
            </a:r>
          </a:p>
          <a:p>
            <a:pPr eaLnBrk="1" hangingPunct="1"/>
            <a:r>
              <a:rPr lang="ru-RU" sz="2000" b="1" u="sng" smtClean="0">
                <a:latin typeface="Times New Roman" pitchFamily="18" charset="0"/>
              </a:rPr>
              <a:t>Целевые средства – это средства, которые должны быть израсходованы строго по целевому назначению-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Субсидии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 Субвенции 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Иные межбюджетные трансферты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A3224-666B-4976-A7C1-6756A845BFE7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1016000" y="233363"/>
            <a:ext cx="8001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Финансовое управление </a:t>
            </a:r>
          </a:p>
          <a:p>
            <a:pPr algn="ctr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Администрации Орджоникидзевского района</a:t>
            </a:r>
            <a:endParaRPr lang="ru-RU" sz="1600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819150"/>
            <a:ext cx="9144000" cy="4286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TextBox 7"/>
          <p:cNvGrpSpPr>
            <a:grpSpLocks/>
          </p:cNvGrpSpPr>
          <p:nvPr/>
        </p:nvGrpSpPr>
        <p:grpSpPr bwMode="auto">
          <a:xfrm>
            <a:off x="2727325" y="819150"/>
            <a:ext cx="3370263" cy="371475"/>
            <a:chOff x="1705" y="492"/>
            <a:chExt cx="2123" cy="266"/>
          </a:xfrm>
        </p:grpSpPr>
        <p:pic>
          <p:nvPicPr>
            <p:cNvPr id="17436" name="TextBox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5" y="492"/>
              <a:ext cx="2123" cy="23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7" name="Text Box 6"/>
            <p:cNvSpPr txBox="1">
              <a:spLocks noChangeArrowheads="1"/>
            </p:cNvSpPr>
            <p:nvPr/>
          </p:nvSpPr>
          <p:spPr bwMode="auto">
            <a:xfrm>
              <a:off x="1710" y="495"/>
              <a:ext cx="2115" cy="26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313" y="1358900"/>
            <a:ext cx="8572500" cy="863600"/>
          </a:xfrm>
          <a:prstGeom prst="rect">
            <a:avLst/>
          </a:prstGeom>
          <a:solidFill>
            <a:srgbClr val="00FF0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00875" y="3071813"/>
            <a:ext cx="1428750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0" y="3071813"/>
            <a:ext cx="1500188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7417" name="Прямоугольник 20"/>
          <p:cNvGrpSpPr>
            <a:grpSpLocks/>
          </p:cNvGrpSpPr>
          <p:nvPr/>
        </p:nvGrpSpPr>
        <p:grpSpPr bwMode="auto">
          <a:xfrm>
            <a:off x="2232025" y="3968750"/>
            <a:ext cx="1544638" cy="1709738"/>
            <a:chOff x="1340" y="2557"/>
            <a:chExt cx="964" cy="1325"/>
          </a:xfrm>
        </p:grpSpPr>
        <p:pic>
          <p:nvPicPr>
            <p:cNvPr id="17434" name="Прямоугольник 2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40" y="2557"/>
              <a:ext cx="964" cy="1325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5" name="Text Box 12"/>
            <p:cNvSpPr txBox="1">
              <a:spLocks noChangeArrowheads="1"/>
            </p:cNvSpPr>
            <p:nvPr/>
          </p:nvSpPr>
          <p:spPr bwMode="auto">
            <a:xfrm>
              <a:off x="1395" y="2610"/>
              <a:ext cx="765" cy="11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На поддержку мер по обеспечению сбаланси –рованности бюджетов</a:t>
              </a:r>
            </a:p>
          </p:txBody>
        </p:sp>
      </p:grpSp>
      <p:grpSp>
        <p:nvGrpSpPr>
          <p:cNvPr id="17418" name="Прямоугольник 23"/>
          <p:cNvGrpSpPr>
            <a:grpSpLocks/>
          </p:cNvGrpSpPr>
          <p:nvPr/>
        </p:nvGrpSpPr>
        <p:grpSpPr bwMode="auto">
          <a:xfrm>
            <a:off x="296863" y="3924300"/>
            <a:ext cx="1955800" cy="1530350"/>
            <a:chOff x="173" y="2465"/>
            <a:chExt cx="1232" cy="964"/>
          </a:xfrm>
        </p:grpSpPr>
        <p:pic>
          <p:nvPicPr>
            <p:cNvPr id="17432" name="Прямоугольник 23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3" y="2465"/>
              <a:ext cx="1232" cy="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Text Box 15"/>
            <p:cNvSpPr txBox="1">
              <a:spLocks noChangeArrowheads="1"/>
            </p:cNvSpPr>
            <p:nvPr/>
          </p:nvSpPr>
          <p:spPr bwMode="auto">
            <a:xfrm>
              <a:off x="225" y="2520"/>
              <a:ext cx="1035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На выравнивание  бюджетной  обеспеченности</a:t>
              </a: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50938" y="3068638"/>
            <a:ext cx="1428750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grpSp>
        <p:nvGrpSpPr>
          <p:cNvPr id="17420" name="Прямоугольник 39"/>
          <p:cNvGrpSpPr>
            <a:grpSpLocks/>
          </p:cNvGrpSpPr>
          <p:nvPr/>
        </p:nvGrpSpPr>
        <p:grpSpPr bwMode="auto">
          <a:xfrm>
            <a:off x="3851275" y="3968750"/>
            <a:ext cx="2530475" cy="1395413"/>
            <a:chOff x="2423" y="2511"/>
            <a:chExt cx="1594" cy="964"/>
          </a:xfrm>
        </p:grpSpPr>
        <p:pic>
          <p:nvPicPr>
            <p:cNvPr id="17430" name="Прямоугольник 39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23" y="2511"/>
              <a:ext cx="1594" cy="96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1" name="Text Box 19"/>
            <p:cNvSpPr txBox="1">
              <a:spLocks noChangeArrowheads="1"/>
            </p:cNvSpPr>
            <p:nvPr/>
          </p:nvSpPr>
          <p:spPr bwMode="auto">
            <a:xfrm>
              <a:off x="2475" y="2565"/>
              <a:ext cx="1395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Предоставляются на финансирование «переданных» другим публично-правовым образованиям полномочий</a:t>
              </a:r>
              <a:endPara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21" name="Прямоугольник 42"/>
          <p:cNvGrpSpPr>
            <a:grpSpLocks/>
          </p:cNvGrpSpPr>
          <p:nvPr/>
        </p:nvGrpSpPr>
        <p:grpSpPr bwMode="auto">
          <a:xfrm>
            <a:off x="6551613" y="3968750"/>
            <a:ext cx="2455862" cy="1530350"/>
            <a:chOff x="4132" y="2511"/>
            <a:chExt cx="1547" cy="964"/>
          </a:xfrm>
        </p:grpSpPr>
        <p:pic>
          <p:nvPicPr>
            <p:cNvPr id="17428" name="Прямоугольник 4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32" y="2511"/>
              <a:ext cx="1547" cy="96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29" name="Text Box 22"/>
            <p:cNvSpPr txBox="1">
              <a:spLocks noChangeArrowheads="1"/>
            </p:cNvSpPr>
            <p:nvPr/>
          </p:nvSpPr>
          <p:spPr bwMode="auto">
            <a:xfrm>
              <a:off x="4185" y="2565"/>
              <a:ext cx="1350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cxnSp>
        <p:nvCxnSpPr>
          <p:cNvPr id="17422" name="Прямая со стрелкой 41"/>
          <p:cNvCxnSpPr>
            <a:cxnSpLocks noChangeShapeType="1"/>
            <a:stCxn id="27" idx="2"/>
          </p:cNvCxnSpPr>
          <p:nvPr/>
        </p:nvCxnSpPr>
        <p:spPr bwMode="auto">
          <a:xfrm>
            <a:off x="1865313" y="3494088"/>
            <a:ext cx="1139825" cy="474662"/>
          </a:xfrm>
          <a:prstGeom prst="straightConnector1">
            <a:avLst/>
          </a:prstGeom>
          <a:noFill/>
          <a:ln w="28575" algn="ctr">
            <a:solidFill>
              <a:srgbClr val="835E01"/>
            </a:solidFill>
            <a:round/>
            <a:headEnd/>
            <a:tailEnd type="arrow" w="med" len="med"/>
          </a:ln>
        </p:spPr>
      </p:cxnSp>
      <p:cxnSp>
        <p:nvCxnSpPr>
          <p:cNvPr id="17423" name="Прямая со стрелкой 44"/>
          <p:cNvCxnSpPr>
            <a:cxnSpLocks noChangeShapeType="1"/>
            <a:stCxn id="27" idx="2"/>
          </p:cNvCxnSpPr>
          <p:nvPr/>
        </p:nvCxnSpPr>
        <p:spPr bwMode="auto">
          <a:xfrm flipH="1">
            <a:off x="1274763" y="3494088"/>
            <a:ext cx="590550" cy="430212"/>
          </a:xfrm>
          <a:prstGeom prst="straightConnector1">
            <a:avLst/>
          </a:prstGeom>
          <a:noFill/>
          <a:ln w="28575" algn="ctr">
            <a:solidFill>
              <a:srgbClr val="835E01"/>
            </a:solidFill>
            <a:round/>
            <a:headEnd/>
            <a:tailEnd type="arrow" w="med" len="med"/>
          </a:ln>
        </p:spPr>
      </p:cxnSp>
      <p:cxnSp>
        <p:nvCxnSpPr>
          <p:cNvPr id="31" name="Прямая со стрелкой 30"/>
          <p:cNvCxnSpPr/>
          <p:nvPr/>
        </p:nvCxnSpPr>
        <p:spPr>
          <a:xfrm rot="5400000">
            <a:off x="4787107" y="3785394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451725" y="3763963"/>
            <a:ext cx="528637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39"/>
          <p:cNvGrpSpPr>
            <a:grpSpLocks/>
          </p:cNvGrpSpPr>
          <p:nvPr/>
        </p:nvGrpSpPr>
        <p:grpSpPr bwMode="auto">
          <a:xfrm>
            <a:off x="1773218" y="2233604"/>
            <a:ext cx="6215106" cy="787399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11403</TotalTime>
  <Words>1775</Words>
  <Application>Microsoft Office PowerPoint</Application>
  <PresentationFormat>Экран (4:3)</PresentationFormat>
  <Paragraphs>469</Paragraphs>
  <Slides>28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Verdana</vt:lpstr>
      <vt:lpstr>Georgia</vt:lpstr>
      <vt:lpstr>Wingdings</vt:lpstr>
      <vt:lpstr>Вершина горы</vt:lpstr>
      <vt:lpstr>    Финансовое управление Администрации Орджоникидзевского района</vt:lpstr>
      <vt:lpstr>      Финансовое управление Администрации Орджоникидзевского района   Бюджет для граждан подготовлен на основании Решения Совета депутатов  Орджоникидзевского района от 25.12.2019г. №58-13“О районном  бюджете муниципального образования Орджоникидзевский район Республики Хакасия на 2020 год и на плановый период 2021 и 2022 годов”.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</vt:lpstr>
      <vt:lpstr>Финансовое управление  Администрации Орджоникидзевского района </vt:lpstr>
      <vt:lpstr>Слайд 6</vt:lpstr>
      <vt:lpstr>Финансовое управление  Администрации Орджоникидзевского района</vt:lpstr>
      <vt:lpstr>Финансовое управление  Администрации Орджоникидзевского района</vt:lpstr>
      <vt:lpstr>Слайд 9</vt:lpstr>
      <vt:lpstr>Финансовое управление  Администрации Орджоникидзевского района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 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Министерство финансов и экономики РХ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Министерство финансов Республики Хакасия</dc:title>
  <dc:creator>mf13</dc:creator>
  <cp:lastModifiedBy>User</cp:lastModifiedBy>
  <cp:revision>996</cp:revision>
  <dcterms:created xsi:type="dcterms:W3CDTF">2010-10-13T06:30:11Z</dcterms:created>
  <dcterms:modified xsi:type="dcterms:W3CDTF">2019-12-26T06:06:02Z</dcterms:modified>
</cp:coreProperties>
</file>