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49" r:id="rId2"/>
    <p:sldMasterId id="2147483761" r:id="rId3"/>
    <p:sldMasterId id="2147483773" r:id="rId4"/>
    <p:sldMasterId id="2147483785" r:id="rId5"/>
  </p:sldMasterIdLst>
  <p:notesMasterIdLst>
    <p:notesMasterId r:id="rId35"/>
  </p:notesMasterIdLst>
  <p:handoutMasterIdLst>
    <p:handoutMasterId r:id="rId36"/>
  </p:handoutMasterIdLst>
  <p:sldIdLst>
    <p:sldId id="263" r:id="rId6"/>
    <p:sldId id="414" r:id="rId7"/>
    <p:sldId id="415" r:id="rId8"/>
    <p:sldId id="416" r:id="rId9"/>
    <p:sldId id="418" r:id="rId10"/>
    <p:sldId id="428" r:id="rId11"/>
    <p:sldId id="423" r:id="rId12"/>
    <p:sldId id="424" r:id="rId13"/>
    <p:sldId id="429" r:id="rId14"/>
    <p:sldId id="431" r:id="rId15"/>
    <p:sldId id="432" r:id="rId16"/>
    <p:sldId id="433" r:id="rId17"/>
    <p:sldId id="434" r:id="rId18"/>
    <p:sldId id="435" r:id="rId19"/>
    <p:sldId id="436" r:id="rId20"/>
    <p:sldId id="439" r:id="rId21"/>
    <p:sldId id="393" r:id="rId22"/>
    <p:sldId id="407" r:id="rId23"/>
    <p:sldId id="395" r:id="rId24"/>
    <p:sldId id="466" r:id="rId25"/>
    <p:sldId id="467" r:id="rId26"/>
    <p:sldId id="474" r:id="rId27"/>
    <p:sldId id="468" r:id="rId28"/>
    <p:sldId id="475" r:id="rId29"/>
    <p:sldId id="476" r:id="rId30"/>
    <p:sldId id="477" r:id="rId31"/>
    <p:sldId id="472" r:id="rId32"/>
    <p:sldId id="478" r:id="rId33"/>
    <p:sldId id="443" r:id="rId34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FF00"/>
    <a:srgbClr val="FF5050"/>
    <a:srgbClr val="CCFF99"/>
    <a:srgbClr val="373DAB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24" autoAdjust="0"/>
  </p:normalViewPr>
  <p:slideViewPr>
    <p:cSldViewPr>
      <p:cViewPr varScale="1">
        <p:scale>
          <a:sx n="91" d="100"/>
          <a:sy n="91" d="100"/>
        </p:scale>
        <p:origin x="14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hPercent val="50"/>
      <c:rotY val="5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470725995316298E-2"/>
          <c:y val="0.2075471698113219"/>
          <c:w val="0.77751756440280839"/>
          <c:h val="0.584905660377358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9900"/>
            </a:solidFill>
            <a:ln w="1290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2498137492781877E-2"/>
                  <c:y val="-1.077179324530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00C-4589-BCE7-48C02B5A3637}"/>
                </c:ext>
              </c:extLst>
            </c:dLbl>
            <c:dLbl>
              <c:idx val="1"/>
              <c:layout>
                <c:manualLayout>
                  <c:x val="-8.8069418777223674E-3"/>
                  <c:y val="-2.3808092007592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00C-4589-BCE7-48C02B5A3637}"/>
                </c:ext>
              </c:extLst>
            </c:dLbl>
            <c:dLbl>
              <c:idx val="2"/>
              <c:layout>
                <c:manualLayout>
                  <c:x val="-1.7777789998682542E-2"/>
                  <c:y val="-6.37212711179599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00C-4589-BCE7-48C02B5A3637}"/>
                </c:ext>
              </c:extLst>
            </c:dLbl>
            <c:dLbl>
              <c:idx val="3"/>
              <c:layout>
                <c:manualLayout>
                  <c:x val="-1.3778405932282214E-2"/>
                  <c:y val="5.47685715896491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00C-4589-BCE7-48C02B5A3637}"/>
                </c:ext>
              </c:extLst>
            </c:dLbl>
            <c:dLbl>
              <c:idx val="4"/>
              <c:layout>
                <c:manualLayout>
                  <c:x val="-5.9330234377559165E-3"/>
                  <c:y val="-7.5218461654107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00C-4589-BCE7-48C02B5A3637}"/>
                </c:ext>
              </c:extLst>
            </c:dLbl>
            <c:dLbl>
              <c:idx val="5"/>
              <c:layout>
                <c:manualLayout>
                  <c:x val="-1.7500428595099933E-2"/>
                  <c:y val="1.0300114633642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00C-4589-BCE7-48C02B5A3637}"/>
                </c:ext>
              </c:extLst>
            </c:dLbl>
            <c:spPr>
              <a:noFill/>
              <a:ln w="25806">
                <a:noFill/>
              </a:ln>
            </c:spPr>
            <c:txPr>
              <a:bodyPr/>
              <a:lstStyle/>
              <a:p>
                <a:pPr>
                  <a:defRPr sz="111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  <c:pt idx="5">
                  <c:v>2025 год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559.20000000000005</c:v>
                </c:pt>
                <c:pt idx="1">
                  <c:v>674</c:v>
                </c:pt>
                <c:pt idx="2">
                  <c:v>851.7</c:v>
                </c:pt>
                <c:pt idx="3">
                  <c:v>951.5</c:v>
                </c:pt>
                <c:pt idx="4">
                  <c:v>661.4</c:v>
                </c:pt>
                <c:pt idx="5">
                  <c:v>594.5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0C-4589-BCE7-48C02B5A363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9CC00"/>
            </a:solidFill>
            <a:ln w="1290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0580660880493586E-3"/>
                  <c:y val="-5.8429331178471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00C-4589-BCE7-48C02B5A3637}"/>
                </c:ext>
              </c:extLst>
            </c:dLbl>
            <c:dLbl>
              <c:idx val="1"/>
              <c:layout>
                <c:manualLayout>
                  <c:x val="1.4320575744888719E-2"/>
                  <c:y val="-1.1747129460846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00C-4589-BCE7-48C02B5A3637}"/>
                </c:ext>
              </c:extLst>
            </c:dLbl>
            <c:dLbl>
              <c:idx val="2"/>
              <c:layout>
                <c:manualLayout>
                  <c:x val="4.9022671664591691E-2"/>
                  <c:y val="3.6969537519027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00C-4589-BCE7-48C02B5A3637}"/>
                </c:ext>
              </c:extLst>
            </c:dLbl>
            <c:dLbl>
              <c:idx val="3"/>
              <c:layout>
                <c:manualLayout>
                  <c:x val="4.7438364198955727E-3"/>
                  <c:y val="-1.774002593351249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00C-4589-BCE7-48C02B5A3637}"/>
                </c:ext>
              </c:extLst>
            </c:dLbl>
            <c:dLbl>
              <c:idx val="4"/>
              <c:layout>
                <c:manualLayout>
                  <c:x val="1.6205676870617362E-2"/>
                  <c:y val="-6.00511153289609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00C-4589-BCE7-48C02B5A3637}"/>
                </c:ext>
              </c:extLst>
            </c:dLbl>
            <c:dLbl>
              <c:idx val="5"/>
              <c:layout>
                <c:manualLayout>
                  <c:x val="2.4104499256264962E-2"/>
                  <c:y val="9.5239884990509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00C-4589-BCE7-48C02B5A3637}"/>
                </c:ext>
              </c:extLst>
            </c:dLbl>
            <c:spPr>
              <a:noFill/>
              <a:ln w="25806">
                <a:noFill/>
              </a:ln>
            </c:spPr>
            <c:txPr>
              <a:bodyPr/>
              <a:lstStyle/>
              <a:p>
                <a:pPr>
                  <a:defRPr sz="111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  <c:pt idx="5">
                  <c:v>2025 год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565.29999999999995</c:v>
                </c:pt>
                <c:pt idx="1">
                  <c:v>745.7</c:v>
                </c:pt>
                <c:pt idx="2">
                  <c:v>857.8</c:v>
                </c:pt>
                <c:pt idx="3">
                  <c:v>953.5</c:v>
                </c:pt>
                <c:pt idx="4">
                  <c:v>663.3</c:v>
                </c:pt>
                <c:pt idx="5">
                  <c:v>619.79999999999995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00C-4589-BCE7-48C02B5A36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4786688"/>
        <c:axId val="35820672"/>
        <c:axId val="0"/>
      </c:bar3DChart>
      <c:catAx>
        <c:axId val="3478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5820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820672"/>
        <c:scaling>
          <c:orientation val="minMax"/>
        </c:scaling>
        <c:delete val="0"/>
        <c:axPos val="l"/>
        <c:majorGridlines>
          <c:spPr>
            <a:ln w="322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4786688"/>
        <c:crosses val="autoZero"/>
        <c:crossBetween val="between"/>
        <c:majorUnit val="50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9227161120989229"/>
          <c:y val="0.47924520363916256"/>
          <c:w val="0.1030444984699489"/>
          <c:h val="8.8679297601461024E-2"/>
        </c:manualLayout>
      </c:layout>
      <c:overlay val="0"/>
      <c:spPr>
        <a:solidFill>
          <a:schemeClr val="bg1"/>
        </a:solidFill>
        <a:ln w="3225">
          <a:solidFill>
            <a:schemeClr val="tx1"/>
          </a:solidFill>
          <a:prstDash val="solid"/>
        </a:ln>
      </c:spPr>
      <c:txPr>
        <a:bodyPr/>
        <a:lstStyle/>
        <a:p>
          <a:pPr>
            <a:defRPr sz="102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1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61"/>
      <c:rotY val="44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5519587829299133E-2"/>
          <c:y val="4.0648605365007279E-2"/>
          <c:w val="0.78688524590163744"/>
          <c:h val="0.854978354978354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chemeClr val="accent1"/>
            </a:solidFill>
            <a:ln w="1268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3465052979488713E-4"/>
                  <c:y val="-1.2584634547800181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8D7-47BB-BEA6-40085F495AB0}"/>
                </c:ext>
              </c:extLst>
            </c:dLbl>
            <c:dLbl>
              <c:idx val="1"/>
              <c:layout>
                <c:manualLayout>
                  <c:x val="-5.7073902305927104E-3"/>
                  <c:y val="-7.6904302601618112E-3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8D7-47BB-BEA6-40085F495AB0}"/>
                </c:ext>
              </c:extLst>
            </c:dLbl>
            <c:dLbl>
              <c:idx val="2"/>
              <c:layout>
                <c:manualLayout>
                  <c:x val="-7.5980606590842882E-3"/>
                  <c:y val="-7.3279505316072727E-3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8D7-47BB-BEA6-40085F495AB0}"/>
                </c:ext>
              </c:extLst>
            </c:dLbl>
            <c:dLbl>
              <c:idx val="3"/>
              <c:layout>
                <c:manualLayout>
                  <c:x val="0.1453299066783319"/>
                  <c:y val="-4.0515592330619713E-3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defRPr>
                    </a:pP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108,5</a:t>
                    </a:r>
                    <a:endParaRPr lang="en-US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536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814814814814811E-2"/>
                      <c:h val="6.04519774011299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8D7-47BB-BEA6-40085F495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87.8</c:v>
                </c:pt>
                <c:pt idx="1">
                  <c:v>100.6</c:v>
                </c:pt>
                <c:pt idx="2">
                  <c:v>112.1</c:v>
                </c:pt>
                <c:pt idx="3">
                  <c:v>103.4</c:v>
                </c:pt>
                <c:pt idx="4">
                  <c:v>108.5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D7-47BB-BEA6-40085F495A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FF00"/>
            </a:solidFill>
            <a:ln w="1268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6204918829590745E-3"/>
                  <c:y val="2.0036478491036187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8D7-47BB-BEA6-40085F495AB0}"/>
                </c:ext>
              </c:extLst>
            </c:dLbl>
            <c:dLbl>
              <c:idx val="1"/>
              <c:layout>
                <c:manualLayout>
                  <c:x val="3.4894770098182182E-3"/>
                  <c:y val="1.1677565728012821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8D7-47BB-BEA6-40085F495AB0}"/>
                </c:ext>
              </c:extLst>
            </c:dLbl>
            <c:dLbl>
              <c:idx val="2"/>
              <c:layout>
                <c:manualLayout>
                  <c:x val="-2.7859191212209603E-3"/>
                  <c:y val="1.4204368521731393E-3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8D7-47BB-BEA6-40085F495AB0}"/>
                </c:ext>
              </c:extLst>
            </c:dLbl>
            <c:dLbl>
              <c:idx val="3"/>
              <c:layout>
                <c:manualLayout>
                  <c:x val="2.0055652765626538E-3"/>
                  <c:y val="1.5574536233818239E-3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8D7-47BB-BEA6-40085F495AB0}"/>
                </c:ext>
              </c:extLst>
            </c:dLbl>
            <c:dLbl>
              <c:idx val="4"/>
              <c:layout>
                <c:manualLayout>
                  <c:x val="4.7731359968892781E-3"/>
                  <c:y val="1.050914186574136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8D7-47BB-BEA6-40085F495AB0}"/>
                </c:ext>
              </c:extLst>
            </c:dLbl>
            <c:spPr>
              <a:noFill/>
              <a:ln w="25362">
                <a:noFill/>
              </a:ln>
            </c:spPr>
            <c:txPr>
              <a:bodyPr/>
              <a:lstStyle/>
              <a:p>
                <a:pPr>
                  <a:defRPr sz="1098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16.8</c:v>
                </c:pt>
                <c:pt idx="1">
                  <c:v>40.1</c:v>
                </c:pt>
                <c:pt idx="2">
                  <c:v>12.8</c:v>
                </c:pt>
                <c:pt idx="3">
                  <c:v>12.9</c:v>
                </c:pt>
                <c:pt idx="4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8D7-47BB-BEA6-40085F495A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FF00"/>
            </a:solidFill>
            <a:ln w="1268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2189170798094665E-2"/>
                  <c:y val="4.2397348636505194E-3"/>
                </c:manualLayout>
              </c:layout>
              <c:numFmt formatCode="#,##0.0" sourceLinked="0"/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8D7-47BB-BEA6-40085F495AB0}"/>
                </c:ext>
              </c:extLst>
            </c:dLbl>
            <c:dLbl>
              <c:idx val="1"/>
              <c:layout>
                <c:manualLayout>
                  <c:x val="-2.6649411879070748E-2"/>
                  <c:y val="6.5098536411762114E-3"/>
                </c:manualLayout>
              </c:layout>
              <c:numFmt formatCode="#,##0.0" sourceLinked="0"/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78D7-47BB-BEA6-40085F495AB0}"/>
                </c:ext>
              </c:extLst>
            </c:dLbl>
            <c:dLbl>
              <c:idx val="2"/>
              <c:layout>
                <c:manualLayout>
                  <c:x val="-3.3087027316029992E-2"/>
                  <c:y val="-4.1073891187330394E-3"/>
                </c:manualLayout>
              </c:layout>
              <c:numFmt formatCode="#,##0.0" sourceLinked="0"/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8D7-47BB-BEA6-40085F495AB0}"/>
                </c:ext>
              </c:extLst>
            </c:dLbl>
            <c:dLbl>
              <c:idx val="3"/>
              <c:layout>
                <c:manualLayout>
                  <c:x val="0.10990315446680277"/>
                  <c:y val="3.9875216869077745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defRPr>
                    </a:pP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508,5</a:t>
                    </a:r>
                    <a:endParaRPr lang="en-US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noFill/>
                <a:ln w="25362">
                  <a:noFill/>
                </a:ln>
              </c:sp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055482648002328E-2"/>
                      <c:h val="9.71751412429378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78D7-47BB-BEA6-40085F495AB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569.4</c:v>
                </c:pt>
                <c:pt idx="1">
                  <c:v>711</c:v>
                </c:pt>
                <c:pt idx="2">
                  <c:v>826.6</c:v>
                </c:pt>
                <c:pt idx="3">
                  <c:v>545.1</c:v>
                </c:pt>
                <c:pt idx="4">
                  <c:v>473.2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8D7-47BB-BEA6-40085F495AB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F9900"/>
            </a:solidFill>
            <a:ln w="1268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4724652473996311E-2"/>
                  <c:y val="-3.7448285066061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78D7-47BB-BEA6-40085F495AB0}"/>
                </c:ext>
              </c:extLst>
            </c:dLbl>
            <c:dLbl>
              <c:idx val="1"/>
              <c:layout>
                <c:manualLayout>
                  <c:x val="3.1364950908914176E-2"/>
                  <c:y val="-2.2731883090884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78D7-47BB-BEA6-40085F495AB0}"/>
                </c:ext>
              </c:extLst>
            </c:dLbl>
            <c:dLbl>
              <c:idx val="2"/>
              <c:layout>
                <c:manualLayout>
                  <c:x val="2.1096651113055313E-2"/>
                  <c:y val="-1.0776502513457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78D7-47BB-BEA6-40085F495AB0}"/>
                </c:ext>
              </c:extLst>
            </c:dLbl>
            <c:dLbl>
              <c:idx val="3"/>
              <c:layout>
                <c:manualLayout>
                  <c:x val="1.9443593856323521E-2"/>
                  <c:y val="-1.901508074202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78D7-47BB-BEA6-40085F495AB0}"/>
                </c:ext>
              </c:extLst>
            </c:dLbl>
            <c:dLbl>
              <c:idx val="4"/>
              <c:layout>
                <c:manualLayout>
                  <c:x val="-1.8469913483036847E-4"/>
                  <c:y val="-1.6478491036078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78D7-47BB-BEA6-40085F495AB0}"/>
                </c:ext>
              </c:extLst>
            </c:dLbl>
            <c:spPr>
              <a:noFill/>
              <a:ln w="25362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674</c:v>
                </c:pt>
                <c:pt idx="1">
                  <c:v>851.7</c:v>
                </c:pt>
                <c:pt idx="2">
                  <c:v>951.5</c:v>
                </c:pt>
                <c:pt idx="3">
                  <c:v>661.4</c:v>
                </c:pt>
                <c:pt idx="4">
                  <c:v>594.5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8D7-47BB-BEA6-40085F495A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4378880"/>
        <c:axId val="34399744"/>
        <c:axId val="0"/>
      </c:bar3DChart>
      <c:catAx>
        <c:axId val="3437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34399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399744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34378880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84202877418100563"/>
          <c:y val="0.16883116883116894"/>
          <c:w val="0.15562931369689928"/>
          <c:h val="0.38961038961039041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9"/>
      <c:rotY val="20"/>
      <c:depthPercent val="11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675720254787632"/>
          <c:y val="2.8629900107348904E-2"/>
          <c:w val="0.89174560216509302"/>
          <c:h val="0.8355855855855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gradFill rotWithShape="0">
              <a:gsLst>
                <a:gs pos="0">
                  <a:srgbClr val="C0C0C0"/>
                </a:gs>
                <a:gs pos="100000">
                  <a:srgbClr val="800000"/>
                </a:gs>
              </a:gsLst>
              <a:lin ang="5400000" scaled="1"/>
            </a:gradFill>
            <a:ln w="1385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9119614561154652E-3"/>
                  <c:y val="0.102246500584337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88B-497F-86CE-ABFCB952F4B0}"/>
                </c:ext>
              </c:extLst>
            </c:dLbl>
            <c:dLbl>
              <c:idx val="1"/>
              <c:layout>
                <c:manualLayout>
                  <c:x val="5.2454744398018434E-3"/>
                  <c:y val="0.10971375388016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8B-497F-86CE-ABFCB952F4B0}"/>
                </c:ext>
              </c:extLst>
            </c:dLbl>
            <c:dLbl>
              <c:idx val="2"/>
              <c:layout>
                <c:manualLayout>
                  <c:x val="7.0355186892230928E-3"/>
                  <c:y val="0.10794058941042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88B-497F-86CE-ABFCB952F4B0}"/>
                </c:ext>
              </c:extLst>
            </c:dLbl>
            <c:dLbl>
              <c:idx val="3"/>
              <c:layout>
                <c:manualLayout>
                  <c:x val="1.3415854044946164E-2"/>
                  <c:y val="6.8751526945632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88B-497F-86CE-ABFCB952F4B0}"/>
                </c:ext>
              </c:extLst>
            </c:dLbl>
            <c:spPr>
              <a:noFill/>
              <a:ln w="27708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4"/>
                <c:pt idx="0">
                  <c:v>711</c:v>
                </c:pt>
                <c:pt idx="1">
                  <c:v>826.6</c:v>
                </c:pt>
                <c:pt idx="2">
                  <c:v>545.1</c:v>
                </c:pt>
                <c:pt idx="3" formatCode="General">
                  <c:v>473.2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8B-497F-86CE-ABFCB952F4B0}"/>
            </c:ext>
          </c:extLst>
        </c:ser>
        <c:ser>
          <c:idx val="2"/>
          <c:order val="1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85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Sheet1!$B$1:$G$1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188B-497F-86CE-ABFCB952F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box"/>
        <c:axId val="36505088"/>
        <c:axId val="36506624"/>
        <c:axId val="0"/>
      </c:bar3DChart>
      <c:catAx>
        <c:axId val="3650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6506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506624"/>
        <c:scaling>
          <c:orientation val="minMax"/>
          <c:min val="100"/>
        </c:scaling>
        <c:delete val="0"/>
        <c:axPos val="l"/>
        <c:majorGridlines>
          <c:spPr>
            <a:ln w="3465">
              <a:solidFill>
                <a:schemeClr val="tx1"/>
              </a:solidFill>
              <a:prstDash val="sysDash"/>
            </a:ln>
          </c:spPr>
        </c:majorGridlines>
        <c:numFmt formatCode="0.0" sourceLinked="1"/>
        <c:majorTickMark val="out"/>
        <c:minorTickMark val="none"/>
        <c:tickLblPos val="nextTo"/>
        <c:spPr>
          <a:ln w="34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6505088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01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"/>
      <c:hPercent val="49"/>
      <c:rotY val="3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755167420768203E-2"/>
          <c:y val="7.1074198218925411E-2"/>
          <c:w val="0.91920374707259955"/>
          <c:h val="0.74025974025974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FF6600"/>
            </a:solidFill>
            <a:ln w="1420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2599849603956081E-2"/>
                  <c:y val="1.8440061033130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5B0-4439-8E75-27B49B4310E3}"/>
                </c:ext>
              </c:extLst>
            </c:dLbl>
            <c:dLbl>
              <c:idx val="1"/>
              <c:layout>
                <c:manualLayout>
                  <c:x val="-1.2066831946860362E-3"/>
                  <c:y val="9.0372676967016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5B0-4439-8E75-27B49B4310E3}"/>
                </c:ext>
              </c:extLst>
            </c:dLbl>
            <c:dLbl>
              <c:idx val="2"/>
              <c:layout>
                <c:manualLayout>
                  <c:x val="-2.6304777472576659E-3"/>
                  <c:y val="1.3132152561534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5B0-4439-8E75-27B49B4310E3}"/>
                </c:ext>
              </c:extLst>
            </c:dLbl>
            <c:dLbl>
              <c:idx val="3"/>
              <c:layout>
                <c:manualLayout>
                  <c:x val="-2.1400063578045319E-3"/>
                  <c:y val="1.4612745195263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5B0-4439-8E75-27B49B4310E3}"/>
                </c:ext>
              </c:extLst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200" b="0" i="1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230.6</c:v>
                </c:pt>
                <c:pt idx="1">
                  <c:v>149.5</c:v>
                </c:pt>
                <c:pt idx="2" formatCode="0.0">
                  <c:v>73.3</c:v>
                </c:pt>
                <c:pt idx="3">
                  <c:v>73.7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B0-4439-8E75-27B49B4310E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FF00"/>
            </a:solidFill>
            <a:ln w="1420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5336652573249E-2"/>
                  <c:y val="1.352486165929513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18,2</a:t>
                    </a:r>
                    <a:endParaRPr lang="en-US" sz="12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5B0-4439-8E75-27B49B4310E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B0-4439-8E75-27B49B4310E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B0-4439-8E75-27B49B4310E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5B0-4439-8E75-27B49B4310E3}"/>
                </c:ext>
              </c:extLst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343" b="0" i="1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134.80000000000001</c:v>
                </c:pt>
                <c:pt idx="1">
                  <c:v>300</c:v>
                </c:pt>
                <c:pt idx="2">
                  <c:v>146.4</c:v>
                </c:pt>
                <c:pt idx="3">
                  <c:v>28.2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5B0-4439-8E75-27B49B4310E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субвенции</c:v>
                </c:pt>
              </c:strCache>
            </c:strRef>
          </c:tx>
          <c:spPr>
            <a:gradFill rotWithShape="0">
              <a:gsLst>
                <a:gs pos="0">
                  <a:srgbClr val="FF00FF">
                    <a:gamma/>
                    <a:shade val="46275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420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4025227530146307E-2"/>
                  <c:y val="1.204526071520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5B0-4439-8E75-27B49B4310E3}"/>
                </c:ext>
              </c:extLst>
            </c:dLbl>
            <c:dLbl>
              <c:idx val="1"/>
              <c:layout>
                <c:manualLayout>
                  <c:x val="-1.7845211320301254E-2"/>
                  <c:y val="-3.99710426624884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5B0-4439-8E75-27B49B4310E3}"/>
                </c:ext>
              </c:extLst>
            </c:dLbl>
            <c:dLbl>
              <c:idx val="2"/>
              <c:layout>
                <c:manualLayout>
                  <c:x val="-5.0989209629432033E-3"/>
                  <c:y val="8.7899403002836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E5B0-4439-8E75-27B49B4310E3}"/>
                </c:ext>
              </c:extLst>
            </c:dLbl>
            <c:dLbl>
              <c:idx val="3"/>
              <c:layout>
                <c:manualLayout>
                  <c:x val="-1.5384225315140769E-3"/>
                  <c:y val="-5.1389357186774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5B0-4439-8E75-27B49B4310E3}"/>
                </c:ext>
              </c:extLst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200" b="0" i="1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Sheet1!$B$4:$E$4</c:f>
              <c:numCache>
                <c:formatCode>0.0</c:formatCode>
                <c:ptCount val="4"/>
                <c:pt idx="0">
                  <c:v>332.5</c:v>
                </c:pt>
                <c:pt idx="1">
                  <c:v>362.1</c:v>
                </c:pt>
                <c:pt idx="2">
                  <c:v>312</c:v>
                </c:pt>
                <c:pt idx="3">
                  <c:v>357.9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5B0-4439-8E75-27B49B4310E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spPr>
            <a:solidFill>
              <a:srgbClr val="FFFF00"/>
            </a:solidFill>
            <a:ln w="1420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7180467051487142E-3"/>
                  <c:y val="-6.33094666693112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5B0-4439-8E75-27B49B4310E3}"/>
                </c:ext>
              </c:extLst>
            </c:dLbl>
            <c:dLbl>
              <c:idx val="1"/>
              <c:layout>
                <c:manualLayout>
                  <c:x val="-1.0304694845985301E-3"/>
                  <c:y val="4.5678049117228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E5B0-4439-8E75-27B49B4310E3}"/>
                </c:ext>
              </c:extLst>
            </c:dLbl>
            <c:dLbl>
              <c:idx val="2"/>
              <c:layout>
                <c:manualLayout>
                  <c:x val="2.9730885443961493E-3"/>
                  <c:y val="1.1061311405229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5B0-4439-8E75-27B49B4310E3}"/>
                </c:ext>
              </c:extLst>
            </c:dLbl>
            <c:dLbl>
              <c:idx val="3"/>
              <c:layout>
                <c:manualLayout>
                  <c:x val="-2.6761797946240617E-3"/>
                  <c:y val="1.34016938059074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E5B0-4439-8E75-27B49B4310E3}"/>
                </c:ext>
              </c:extLst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200" b="0" i="1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13.1</c:v>
                </c:pt>
                <c:pt idx="1">
                  <c:v>15</c:v>
                </c:pt>
                <c:pt idx="2">
                  <c:v>13.4</c:v>
                </c:pt>
                <c:pt idx="3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5B0-4439-8E75-27B49B4310E3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8000"/>
            </a:solidFill>
            <a:ln w="1420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216658385611953E-2"/>
                  <c:y val="2.0645193280311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E5B0-4439-8E75-27B49B4310E3}"/>
                </c:ext>
              </c:extLst>
            </c:dLbl>
            <c:dLbl>
              <c:idx val="1"/>
              <c:layout>
                <c:manualLayout>
                  <c:x val="4.5829991792807161E-2"/>
                  <c:y val="2.1217993216842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E5B0-4439-8E75-27B49B4310E3}"/>
                </c:ext>
              </c:extLst>
            </c:dLbl>
            <c:dLbl>
              <c:idx val="2"/>
              <c:layout>
                <c:manualLayout>
                  <c:x val="6.3571078100000305E-3"/>
                  <c:y val="-3.93601017413466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E5B0-4439-8E75-27B49B4310E3}"/>
                </c:ext>
              </c:extLst>
            </c:dLbl>
            <c:dLbl>
              <c:idx val="3"/>
              <c:layout>
                <c:manualLayout>
                  <c:x val="3.3347981832935838E-3"/>
                  <c:y val="-6.6834275095048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E5B0-4439-8E75-27B49B4310E3}"/>
                </c:ext>
              </c:extLst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200" b="0" i="1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711</c:v>
                </c:pt>
                <c:pt idx="1">
                  <c:v>826.6</c:v>
                </c:pt>
                <c:pt idx="2">
                  <c:v>545.1</c:v>
                </c:pt>
                <c:pt idx="3">
                  <c:v>473.2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E5B0-4439-8E75-27B49B4310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950016"/>
        <c:axId val="36951552"/>
        <c:axId val="0"/>
      </c:bar3DChart>
      <c:catAx>
        <c:axId val="3695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55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1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6951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951552"/>
        <c:scaling>
          <c:orientation val="minMax"/>
        </c:scaling>
        <c:delete val="0"/>
        <c:axPos val="l"/>
        <c:majorGridlines>
          <c:spPr>
            <a:ln w="355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55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1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6950016"/>
        <c:crosses val="autoZero"/>
        <c:crossBetween val="between"/>
      </c:valAx>
      <c:spPr>
        <a:noFill/>
        <a:ln w="25370">
          <a:noFill/>
        </a:ln>
      </c:spPr>
    </c:plotArea>
    <c:legend>
      <c:legendPos val="b"/>
      <c:layout>
        <c:manualLayout>
          <c:xMode val="edge"/>
          <c:yMode val="edge"/>
          <c:x val="0.10421550277526809"/>
          <c:y val="0.92857150081673256"/>
          <c:w val="0.7740046684738201"/>
          <c:h val="5.8441480942049914E-2"/>
        </c:manualLayout>
      </c:layout>
      <c:overlay val="0"/>
      <c:spPr>
        <a:noFill/>
        <a:ln w="3553">
          <a:solidFill>
            <a:schemeClr val="tx1"/>
          </a:solidFill>
          <a:prstDash val="solid"/>
        </a:ln>
      </c:spPr>
      <c:txPr>
        <a:bodyPr/>
        <a:lstStyle/>
        <a:p>
          <a:pPr>
            <a:defRPr sz="1232" b="0" i="1" u="none" strike="noStrike" baseline="0">
              <a:solidFill>
                <a:schemeClr val="tx1"/>
              </a:solidFill>
              <a:latin typeface="Georgia"/>
              <a:ea typeface="Georgia"/>
              <a:cs typeface="Georgia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18" b="1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311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5625E-2"/>
          <c:w val="0.7394579346256217"/>
          <c:h val="0.984375059859248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6EB-478A-B9C8-673A180C0B90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6EB-478A-B9C8-673A180C0B90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6EB-478A-B9C8-673A180C0B90}"/>
              </c:ext>
            </c:extLst>
          </c:dPt>
          <c:dLbls>
            <c:dLbl>
              <c:idx val="0"/>
              <c:layout>
                <c:manualLayout>
                  <c:x val="-0.33233483302559119"/>
                  <c:y val="7.549484444257145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4DB1D24D-3EF4-4464-A808-1B605A2A164B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 smtClean="0"/>
                      <a:t> 77,4%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38058758389923"/>
                      <c:h val="0.121284416674009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6EB-478A-B9C8-673A180C0B90}"/>
                </c:ext>
              </c:extLst>
            </c:dLbl>
            <c:dLbl>
              <c:idx val="1"/>
              <c:layout>
                <c:manualLayout>
                  <c:x val="7.9135834460748039E-2"/>
                  <c:y val="-0.139972474322776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96962E93-C462-4309-AB8D-97119771CF58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dirty="0" smtClean="0"/>
                      <a:t>22,6%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74077442171089"/>
                      <c:h val="0.102142147041133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6EB-478A-B9C8-673A180C0B90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6EB-478A-B9C8-673A180C0B90}"/>
                </c:ext>
              </c:extLst>
            </c:dLbl>
            <c:spPr>
              <a:solidFill>
                <a:srgbClr val="FFFFFF">
                  <a:alpha val="90000"/>
                </a:srgbClr>
              </a:solidFill>
              <a:ln w="12700" cap="flat" cmpd="sng" algn="ctr">
                <a:solidFill>
                  <a:srgbClr val="3399FF"/>
                </a:solidFill>
                <a:round/>
              </a:ln>
              <a:effectLst>
                <a:outerShdw blurRad="50800" dist="38100" dir="2700000" algn="tl" rotWithShape="0">
                  <a:srgbClr val="3399FF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Программная часть
</c:v>
                </c:pt>
                <c:pt idx="1">
                  <c:v>Непрограммная часть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401.1</c:v>
                </c:pt>
                <c:pt idx="1">
                  <c:v>204.6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EB-478A-B9C8-673A180C0B90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1DB72-7F8F-4E2A-A00A-E83DF7CE947F}" type="doc">
      <dgm:prSet loTypeId="urn:microsoft.com/office/officeart/2005/8/layout/equation1" loCatId="relationship" qsTypeId="urn:microsoft.com/office/officeart/2005/8/quickstyle/simple1#1" qsCatId="simple" csTypeId="urn:microsoft.com/office/officeart/2005/8/colors/accent1_2#1" csCatId="accent1" phldr="1"/>
      <dgm:spPr/>
    </dgm:pt>
    <dgm:pt modelId="{65EBFEF0-9C89-4A4C-BA89-C4D7B4B700F7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9C8D859-E17A-44DB-B71C-33300E104F3E}" type="parTrans" cxnId="{803A8AB7-53BA-458D-A0C5-F5066F514936}">
      <dgm:prSet/>
      <dgm:spPr/>
      <dgm:t>
        <a:bodyPr/>
        <a:lstStyle/>
        <a:p>
          <a:endParaRPr lang="ru-RU"/>
        </a:p>
      </dgm:t>
    </dgm:pt>
    <dgm:pt modelId="{D36948F7-83BC-4220-85A0-DE21D57BD41D}" type="sibTrans" cxnId="{803A8AB7-53BA-458D-A0C5-F5066F514936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4E7CB679-5A70-4D19-B9FE-B35165ACC3D3}">
      <dgm:prSet phldrT="[Текст]" custT="1"/>
      <dgm:spPr>
        <a:solidFill>
          <a:srgbClr val="50BCB9"/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E0D5E-B61E-4B9A-8F57-02B79F843522}" type="parTrans" cxnId="{E9122005-A3A9-453D-96BB-26288AC1EAD0}">
      <dgm:prSet/>
      <dgm:spPr/>
      <dgm:t>
        <a:bodyPr/>
        <a:lstStyle/>
        <a:p>
          <a:endParaRPr lang="ru-RU"/>
        </a:p>
      </dgm:t>
    </dgm:pt>
    <dgm:pt modelId="{FEA73179-04A7-4795-AF97-EAF1F3F2AA68}" type="sibTrans" cxnId="{E9122005-A3A9-453D-96BB-26288AC1EAD0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ADB1419B-AC29-439A-9A52-52A4D8AD443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EDB616C3-BFB7-41B5-8C02-303B97B270E2}" type="parTrans" cxnId="{4AE357D3-33B3-46A7-BD7A-5DD6C6A615AD}">
      <dgm:prSet/>
      <dgm:spPr/>
      <dgm:t>
        <a:bodyPr/>
        <a:lstStyle/>
        <a:p>
          <a:endParaRPr lang="ru-RU"/>
        </a:p>
      </dgm:t>
    </dgm:pt>
    <dgm:pt modelId="{820FDBF0-55B4-432E-B5FC-EF777F1C7DF0}" type="sibTrans" cxnId="{4AE357D3-33B3-46A7-BD7A-5DD6C6A615AD}">
      <dgm:prSet/>
      <dgm:spPr/>
      <dgm:t>
        <a:bodyPr/>
        <a:lstStyle/>
        <a:p>
          <a:endParaRPr lang="ru-RU"/>
        </a:p>
      </dgm:t>
    </dgm:pt>
    <dgm:pt modelId="{22696057-B287-4EFB-96CD-3F248CB196C8}" type="pres">
      <dgm:prSet presAssocID="{6CD1DB72-7F8F-4E2A-A00A-E83DF7CE947F}" presName="linearFlow" presStyleCnt="0">
        <dgm:presLayoutVars>
          <dgm:dir/>
          <dgm:resizeHandles val="exact"/>
        </dgm:presLayoutVars>
      </dgm:prSet>
      <dgm:spPr/>
    </dgm:pt>
    <dgm:pt modelId="{7FAC88BC-C8FF-402F-AB2A-11AC4BBF48B7}" type="pres">
      <dgm:prSet presAssocID="{65EBFEF0-9C89-4A4C-BA89-C4D7B4B700F7}" presName="node" presStyleLbl="node1" presStyleIdx="0" presStyleCnt="3" custScaleX="154330" custScaleY="80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7D03-16FC-4BE4-943C-EE4202A7666A}" type="pres">
      <dgm:prSet presAssocID="{D36948F7-83BC-4220-85A0-DE21D57BD41D}" presName="spacerL" presStyleCnt="0"/>
      <dgm:spPr/>
    </dgm:pt>
    <dgm:pt modelId="{1816D16A-814C-4C22-A6CC-12105B3989BB}" type="pres">
      <dgm:prSet presAssocID="{D36948F7-83BC-4220-85A0-DE21D57BD41D}" presName="sibTrans" presStyleLbl="sibTrans2D1" presStyleIdx="0" presStyleCnt="2" custLinFactNeighborX="37387" custLinFactNeighborY="-4869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5A3AD51A-CA0C-4D60-85EB-AFC0F3AEFCE4}" type="pres">
      <dgm:prSet presAssocID="{D36948F7-83BC-4220-85A0-DE21D57BD41D}" presName="spacerR" presStyleCnt="0"/>
      <dgm:spPr/>
    </dgm:pt>
    <dgm:pt modelId="{32775538-2AC3-4373-B014-5A44732CBC7F}" type="pres">
      <dgm:prSet presAssocID="{4E7CB679-5A70-4D19-B9FE-B35165ACC3D3}" presName="node" presStyleLbl="node1" presStyleIdx="1" presStyleCnt="3" custScaleX="148453" custScaleY="7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2439C-BAC0-499A-8F57-8D66EBFA7D82}" type="pres">
      <dgm:prSet presAssocID="{FEA73179-04A7-4795-AF97-EAF1F3F2AA68}" presName="spacerL" presStyleCnt="0"/>
      <dgm:spPr/>
    </dgm:pt>
    <dgm:pt modelId="{4B955819-9EB5-4C61-BE5E-7CE7027DF3F0}" type="pres">
      <dgm:prSet presAssocID="{FEA73179-04A7-4795-AF97-EAF1F3F2AA6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E572389-320D-4E27-B728-8E274B326BA1}" type="pres">
      <dgm:prSet presAssocID="{FEA73179-04A7-4795-AF97-EAF1F3F2AA68}" presName="spacerR" presStyleCnt="0"/>
      <dgm:spPr/>
    </dgm:pt>
    <dgm:pt modelId="{A84245DF-C8CC-47D2-83AC-15EF153255E0}" type="pres">
      <dgm:prSet presAssocID="{ADB1419B-AC29-439A-9A52-52A4D8AD4433}" presName="node" presStyleLbl="node1" presStyleIdx="2" presStyleCnt="3" custScaleX="152634" custScaleY="86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E357D3-33B3-46A7-BD7A-5DD6C6A615AD}" srcId="{6CD1DB72-7F8F-4E2A-A00A-E83DF7CE947F}" destId="{ADB1419B-AC29-439A-9A52-52A4D8AD4433}" srcOrd="2" destOrd="0" parTransId="{EDB616C3-BFB7-41B5-8C02-303B97B270E2}" sibTransId="{820FDBF0-55B4-432E-B5FC-EF777F1C7DF0}"/>
    <dgm:cxn modelId="{6C1A5EF7-ABB5-48A5-B759-B213145D2C2D}" type="presOf" srcId="{65EBFEF0-9C89-4A4C-BA89-C4D7B4B700F7}" destId="{7FAC88BC-C8FF-402F-AB2A-11AC4BBF48B7}" srcOrd="0" destOrd="0" presId="urn:microsoft.com/office/officeart/2005/8/layout/equation1"/>
    <dgm:cxn modelId="{4F55246F-86C9-44AD-AB6D-D5B575635534}" type="presOf" srcId="{6CD1DB72-7F8F-4E2A-A00A-E83DF7CE947F}" destId="{22696057-B287-4EFB-96CD-3F248CB196C8}" srcOrd="0" destOrd="0" presId="urn:microsoft.com/office/officeart/2005/8/layout/equation1"/>
    <dgm:cxn modelId="{D72D5061-838C-42DB-A232-416EA2994B68}" type="presOf" srcId="{4E7CB679-5A70-4D19-B9FE-B35165ACC3D3}" destId="{32775538-2AC3-4373-B014-5A44732CBC7F}" srcOrd="0" destOrd="0" presId="urn:microsoft.com/office/officeart/2005/8/layout/equation1"/>
    <dgm:cxn modelId="{803A8AB7-53BA-458D-A0C5-F5066F514936}" srcId="{6CD1DB72-7F8F-4E2A-A00A-E83DF7CE947F}" destId="{65EBFEF0-9C89-4A4C-BA89-C4D7B4B700F7}" srcOrd="0" destOrd="0" parTransId="{F9C8D859-E17A-44DB-B71C-33300E104F3E}" sibTransId="{D36948F7-83BC-4220-85A0-DE21D57BD41D}"/>
    <dgm:cxn modelId="{47D55602-F422-4445-9273-4EC73FD95CA8}" type="presOf" srcId="{FEA73179-04A7-4795-AF97-EAF1F3F2AA68}" destId="{4B955819-9EB5-4C61-BE5E-7CE7027DF3F0}" srcOrd="0" destOrd="0" presId="urn:microsoft.com/office/officeart/2005/8/layout/equation1"/>
    <dgm:cxn modelId="{F2B5B3FE-59DD-4062-BCCF-08B6CA83FAA0}" type="presOf" srcId="{D36948F7-83BC-4220-85A0-DE21D57BD41D}" destId="{1816D16A-814C-4C22-A6CC-12105B3989BB}" srcOrd="0" destOrd="0" presId="urn:microsoft.com/office/officeart/2005/8/layout/equation1"/>
    <dgm:cxn modelId="{8E29E94F-ACDD-48C7-96D3-21497CF36272}" type="presOf" srcId="{ADB1419B-AC29-439A-9A52-52A4D8AD4433}" destId="{A84245DF-C8CC-47D2-83AC-15EF153255E0}" srcOrd="0" destOrd="0" presId="urn:microsoft.com/office/officeart/2005/8/layout/equation1"/>
    <dgm:cxn modelId="{E9122005-A3A9-453D-96BB-26288AC1EAD0}" srcId="{6CD1DB72-7F8F-4E2A-A00A-E83DF7CE947F}" destId="{4E7CB679-5A70-4D19-B9FE-B35165ACC3D3}" srcOrd="1" destOrd="0" parTransId="{1D6E0D5E-B61E-4B9A-8F57-02B79F843522}" sibTransId="{FEA73179-04A7-4795-AF97-EAF1F3F2AA68}"/>
    <dgm:cxn modelId="{CE0B75FA-8B63-4320-9B05-3D04A244517A}" type="presParOf" srcId="{22696057-B287-4EFB-96CD-3F248CB196C8}" destId="{7FAC88BC-C8FF-402F-AB2A-11AC4BBF48B7}" srcOrd="0" destOrd="0" presId="urn:microsoft.com/office/officeart/2005/8/layout/equation1"/>
    <dgm:cxn modelId="{D9073883-C57C-45C3-A2E0-B9943B2202D0}" type="presParOf" srcId="{22696057-B287-4EFB-96CD-3F248CB196C8}" destId="{2E3F7D03-16FC-4BE4-943C-EE4202A7666A}" srcOrd="1" destOrd="0" presId="urn:microsoft.com/office/officeart/2005/8/layout/equation1"/>
    <dgm:cxn modelId="{B04AFEB2-E042-47DE-B3AF-6AD09786AD54}" type="presParOf" srcId="{22696057-B287-4EFB-96CD-3F248CB196C8}" destId="{1816D16A-814C-4C22-A6CC-12105B3989BB}" srcOrd="2" destOrd="0" presId="urn:microsoft.com/office/officeart/2005/8/layout/equation1"/>
    <dgm:cxn modelId="{25A24BA2-5E2B-4F24-85A5-08C1171D32D1}" type="presParOf" srcId="{22696057-B287-4EFB-96CD-3F248CB196C8}" destId="{5A3AD51A-CA0C-4D60-85EB-AFC0F3AEFCE4}" srcOrd="3" destOrd="0" presId="urn:microsoft.com/office/officeart/2005/8/layout/equation1"/>
    <dgm:cxn modelId="{A0C38FED-9C0F-4220-BFF7-3E0B805CE7D4}" type="presParOf" srcId="{22696057-B287-4EFB-96CD-3F248CB196C8}" destId="{32775538-2AC3-4373-B014-5A44732CBC7F}" srcOrd="4" destOrd="0" presId="urn:microsoft.com/office/officeart/2005/8/layout/equation1"/>
    <dgm:cxn modelId="{CAD8A98F-135E-4BE4-A9A7-60CC73004B0F}" type="presParOf" srcId="{22696057-B287-4EFB-96CD-3F248CB196C8}" destId="{EDA2439C-BAC0-499A-8F57-8D66EBFA7D82}" srcOrd="5" destOrd="0" presId="urn:microsoft.com/office/officeart/2005/8/layout/equation1"/>
    <dgm:cxn modelId="{5FE2E22A-6AA0-4E19-A6CE-FB308B7E3673}" type="presParOf" srcId="{22696057-B287-4EFB-96CD-3F248CB196C8}" destId="{4B955819-9EB5-4C61-BE5E-7CE7027DF3F0}" srcOrd="6" destOrd="0" presId="urn:microsoft.com/office/officeart/2005/8/layout/equation1"/>
    <dgm:cxn modelId="{1042954B-15ED-4768-A69E-17FAFA148C64}" type="presParOf" srcId="{22696057-B287-4EFB-96CD-3F248CB196C8}" destId="{EE572389-320D-4E27-B728-8E274B326BA1}" srcOrd="7" destOrd="0" presId="urn:microsoft.com/office/officeart/2005/8/layout/equation1"/>
    <dgm:cxn modelId="{26419C8C-3F35-4191-B8FC-FD030A2165B5}" type="presParOf" srcId="{22696057-B287-4EFB-96CD-3F248CB196C8}" destId="{A84245DF-C8CC-47D2-83AC-15EF153255E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87D03-407E-4DA6-A270-766266922A9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B004520-FC18-41A5-B90C-A39727970AB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        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Всего расходов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     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953,5млн.руб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.</a:t>
          </a:r>
        </a:p>
      </dgm:t>
    </dgm:pt>
    <dgm:pt modelId="{82BFDB47-9EB8-4F2D-8CA8-7C6088F5B9E4}" type="parTrans" cxnId="{E9A57CAE-AE4C-4DF1-AFF3-827B406A9E63}">
      <dgm:prSet/>
      <dgm:spPr/>
      <dgm:t>
        <a:bodyPr/>
        <a:lstStyle/>
        <a:p>
          <a:endParaRPr lang="ru-RU"/>
        </a:p>
      </dgm:t>
    </dgm:pt>
    <dgm:pt modelId="{CD7434B2-7A68-43E9-813B-066F3B3A0CB0}" type="sibTrans" cxnId="{E9A57CAE-AE4C-4DF1-AFF3-827B406A9E63}">
      <dgm:prSet/>
      <dgm:spPr/>
      <dgm:t>
        <a:bodyPr/>
        <a:lstStyle/>
        <a:p>
          <a:endParaRPr lang="ru-RU"/>
        </a:p>
      </dgm:t>
    </dgm:pt>
    <dgm:pt modelId="{BDC493D3-9BD3-4B3F-B046-E651FEB3C0C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На выполнение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         собственных        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расходных полномочий-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229,4млн. руб.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(24,1% )</a:t>
          </a:r>
        </a:p>
      </dgm:t>
    </dgm:pt>
    <dgm:pt modelId="{FB2A4BC3-0F70-4E6D-B1B0-F3C29A46E759}" type="parTrans" cxnId="{ECB88CA3-B8CC-433A-8483-D8EFEB54E973}">
      <dgm:prSet/>
      <dgm:spPr/>
      <dgm:t>
        <a:bodyPr/>
        <a:lstStyle/>
        <a:p>
          <a:endParaRPr lang="ru-RU"/>
        </a:p>
      </dgm:t>
    </dgm:pt>
    <dgm:pt modelId="{28E11AAE-F65B-4E37-BCC5-5FB94BADCA26}" type="sibTrans" cxnId="{ECB88CA3-B8CC-433A-8483-D8EFEB54E973}">
      <dgm:prSet/>
      <dgm:spPr/>
      <dgm:t>
        <a:bodyPr/>
        <a:lstStyle/>
        <a:p>
          <a:endParaRPr lang="ru-RU"/>
        </a:p>
      </dgm:t>
    </dgm:pt>
    <dgm:pt modelId="{17102011-98FD-4998-9196-174C5C85471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rPr>
            <a:t> 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На выполнение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делегированных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полномочий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724,1млн.руб.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(75,9%)</a:t>
          </a:r>
        </a:p>
      </dgm:t>
    </dgm:pt>
    <dgm:pt modelId="{E00E4823-E0A7-407E-A842-498C15712594}" type="parTrans" cxnId="{CF018B6B-C895-4843-B88B-5C193152F688}">
      <dgm:prSet/>
      <dgm:spPr/>
      <dgm:t>
        <a:bodyPr/>
        <a:lstStyle/>
        <a:p>
          <a:endParaRPr lang="ru-RU"/>
        </a:p>
      </dgm:t>
    </dgm:pt>
    <dgm:pt modelId="{DE86A8B7-028C-4710-969B-4D69C4A57BA8}" type="sibTrans" cxnId="{CF018B6B-C895-4843-B88B-5C193152F688}">
      <dgm:prSet/>
      <dgm:spPr/>
      <dgm:t>
        <a:bodyPr/>
        <a:lstStyle/>
        <a:p>
          <a:endParaRPr lang="ru-RU"/>
        </a:p>
      </dgm:t>
    </dgm:pt>
    <dgm:pt modelId="{26FAC6B9-63BB-4B30-A5BE-D6A751B85EF7}" type="pres">
      <dgm:prSet presAssocID="{73B87D03-407E-4DA6-A270-766266922A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60DDF7-AA99-48AC-B10E-F69D30247D1A}" type="pres">
      <dgm:prSet presAssocID="{CB004520-FC18-41A5-B90C-A39727970AB7}" presName="hierRoot1" presStyleCnt="0">
        <dgm:presLayoutVars>
          <dgm:hierBranch/>
        </dgm:presLayoutVars>
      </dgm:prSet>
      <dgm:spPr/>
    </dgm:pt>
    <dgm:pt modelId="{3D0D98AA-BD9F-4E66-B09E-9CBFB985773F}" type="pres">
      <dgm:prSet presAssocID="{CB004520-FC18-41A5-B90C-A39727970AB7}" presName="rootComposite1" presStyleCnt="0"/>
      <dgm:spPr/>
    </dgm:pt>
    <dgm:pt modelId="{A5190A4D-AAB1-4E9C-B641-9BF105B4971C}" type="pres">
      <dgm:prSet presAssocID="{CB004520-FC18-41A5-B90C-A39727970AB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57C20B-1714-41C6-B030-29794C3100FD}" type="pres">
      <dgm:prSet presAssocID="{CB004520-FC18-41A5-B90C-A39727970AB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0536B25-B265-487D-B1AC-4AD2953E8EDC}" type="pres">
      <dgm:prSet presAssocID="{CB004520-FC18-41A5-B90C-A39727970AB7}" presName="hierChild2" presStyleCnt="0"/>
      <dgm:spPr/>
    </dgm:pt>
    <dgm:pt modelId="{763D29B4-3D95-401E-83DD-78E0B8531144}" type="pres">
      <dgm:prSet presAssocID="{FB2A4BC3-0F70-4E6D-B1B0-F3C29A46E759}" presName="Name35" presStyleLbl="parChTrans1D2" presStyleIdx="0" presStyleCnt="2"/>
      <dgm:spPr/>
      <dgm:t>
        <a:bodyPr/>
        <a:lstStyle/>
        <a:p>
          <a:endParaRPr lang="ru-RU"/>
        </a:p>
      </dgm:t>
    </dgm:pt>
    <dgm:pt modelId="{CC14B3D3-EF3C-42B9-84B4-D07E5011F5E7}" type="pres">
      <dgm:prSet presAssocID="{BDC493D3-9BD3-4B3F-B046-E651FEB3C0C9}" presName="hierRoot2" presStyleCnt="0">
        <dgm:presLayoutVars>
          <dgm:hierBranch/>
        </dgm:presLayoutVars>
      </dgm:prSet>
      <dgm:spPr/>
    </dgm:pt>
    <dgm:pt modelId="{4DC4697B-79F7-45E7-96DB-AE072106F221}" type="pres">
      <dgm:prSet presAssocID="{BDC493D3-9BD3-4B3F-B046-E651FEB3C0C9}" presName="rootComposite" presStyleCnt="0"/>
      <dgm:spPr/>
    </dgm:pt>
    <dgm:pt modelId="{8C8637BE-C22A-44EB-AB9F-A2F5C0B39CED}" type="pres">
      <dgm:prSet presAssocID="{BDC493D3-9BD3-4B3F-B046-E651FEB3C0C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6A5CD7-0AB6-4386-92ED-29BB211D5196}" type="pres">
      <dgm:prSet presAssocID="{BDC493D3-9BD3-4B3F-B046-E651FEB3C0C9}" presName="rootConnector" presStyleLbl="node2" presStyleIdx="0" presStyleCnt="2"/>
      <dgm:spPr/>
      <dgm:t>
        <a:bodyPr/>
        <a:lstStyle/>
        <a:p>
          <a:endParaRPr lang="ru-RU"/>
        </a:p>
      </dgm:t>
    </dgm:pt>
    <dgm:pt modelId="{15A81C5B-7854-45D4-BDD3-32E308C3A1E7}" type="pres">
      <dgm:prSet presAssocID="{BDC493D3-9BD3-4B3F-B046-E651FEB3C0C9}" presName="hierChild4" presStyleCnt="0"/>
      <dgm:spPr/>
    </dgm:pt>
    <dgm:pt modelId="{789CE60F-E6DC-4611-83EA-32D9C54E807D}" type="pres">
      <dgm:prSet presAssocID="{BDC493D3-9BD3-4B3F-B046-E651FEB3C0C9}" presName="hierChild5" presStyleCnt="0"/>
      <dgm:spPr/>
    </dgm:pt>
    <dgm:pt modelId="{3322DDB4-9AAA-4049-A948-B497AAF3CB35}" type="pres">
      <dgm:prSet presAssocID="{E00E4823-E0A7-407E-A842-498C15712594}" presName="Name35" presStyleLbl="parChTrans1D2" presStyleIdx="1" presStyleCnt="2"/>
      <dgm:spPr/>
      <dgm:t>
        <a:bodyPr/>
        <a:lstStyle/>
        <a:p>
          <a:endParaRPr lang="ru-RU"/>
        </a:p>
      </dgm:t>
    </dgm:pt>
    <dgm:pt modelId="{1FD78046-515E-4500-959E-C8B0F7B7255E}" type="pres">
      <dgm:prSet presAssocID="{17102011-98FD-4998-9196-174C5C854719}" presName="hierRoot2" presStyleCnt="0">
        <dgm:presLayoutVars>
          <dgm:hierBranch/>
        </dgm:presLayoutVars>
      </dgm:prSet>
      <dgm:spPr/>
    </dgm:pt>
    <dgm:pt modelId="{1D0934C4-318C-4157-93D3-6840F3E2043B}" type="pres">
      <dgm:prSet presAssocID="{17102011-98FD-4998-9196-174C5C854719}" presName="rootComposite" presStyleCnt="0"/>
      <dgm:spPr/>
    </dgm:pt>
    <dgm:pt modelId="{EC79965D-81CE-48D2-95C7-8B86EA8D9D3A}" type="pres">
      <dgm:prSet presAssocID="{17102011-98FD-4998-9196-174C5C85471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02F7B5-A9F8-40D4-994C-5840B3C8DE14}" type="pres">
      <dgm:prSet presAssocID="{17102011-98FD-4998-9196-174C5C854719}" presName="rootConnector" presStyleLbl="node2" presStyleIdx="1" presStyleCnt="2"/>
      <dgm:spPr/>
      <dgm:t>
        <a:bodyPr/>
        <a:lstStyle/>
        <a:p>
          <a:endParaRPr lang="ru-RU"/>
        </a:p>
      </dgm:t>
    </dgm:pt>
    <dgm:pt modelId="{8BE15A9D-C02A-4FED-A0EE-E4B3FE006498}" type="pres">
      <dgm:prSet presAssocID="{17102011-98FD-4998-9196-174C5C854719}" presName="hierChild4" presStyleCnt="0"/>
      <dgm:spPr/>
    </dgm:pt>
    <dgm:pt modelId="{9A245C17-9580-4695-B206-FBE1E2506AAF}" type="pres">
      <dgm:prSet presAssocID="{17102011-98FD-4998-9196-174C5C854719}" presName="hierChild5" presStyleCnt="0"/>
      <dgm:spPr/>
    </dgm:pt>
    <dgm:pt modelId="{10C791A9-1005-4B18-99A3-2A19C92877F3}" type="pres">
      <dgm:prSet presAssocID="{CB004520-FC18-41A5-B90C-A39727970AB7}" presName="hierChild3" presStyleCnt="0"/>
      <dgm:spPr/>
    </dgm:pt>
  </dgm:ptLst>
  <dgm:cxnLst>
    <dgm:cxn modelId="{D7E5EAC6-589C-43C2-B119-ABB70ECEDAB6}" type="presOf" srcId="{17102011-98FD-4998-9196-174C5C854719}" destId="{EC79965D-81CE-48D2-95C7-8B86EA8D9D3A}" srcOrd="0" destOrd="0" presId="urn:microsoft.com/office/officeart/2005/8/layout/orgChart1"/>
    <dgm:cxn modelId="{AC7C11E7-63DC-4A00-BB46-A12B1F49F283}" type="presOf" srcId="{BDC493D3-9BD3-4B3F-B046-E651FEB3C0C9}" destId="{A66A5CD7-0AB6-4386-92ED-29BB211D5196}" srcOrd="1" destOrd="0" presId="urn:microsoft.com/office/officeart/2005/8/layout/orgChart1"/>
    <dgm:cxn modelId="{B94EAF13-2087-46CD-8B3A-4045B05A218E}" type="presOf" srcId="{CB004520-FC18-41A5-B90C-A39727970AB7}" destId="{B557C20B-1714-41C6-B030-29794C3100FD}" srcOrd="1" destOrd="0" presId="urn:microsoft.com/office/officeart/2005/8/layout/orgChart1"/>
    <dgm:cxn modelId="{E9A57CAE-AE4C-4DF1-AFF3-827B406A9E63}" srcId="{73B87D03-407E-4DA6-A270-766266922A9B}" destId="{CB004520-FC18-41A5-B90C-A39727970AB7}" srcOrd="0" destOrd="0" parTransId="{82BFDB47-9EB8-4F2D-8CA8-7C6088F5B9E4}" sibTransId="{CD7434B2-7A68-43E9-813B-066F3B3A0CB0}"/>
    <dgm:cxn modelId="{6227A3C3-B3A4-46A8-A5A9-558E233B14B9}" type="presOf" srcId="{FB2A4BC3-0F70-4E6D-B1B0-F3C29A46E759}" destId="{763D29B4-3D95-401E-83DD-78E0B8531144}" srcOrd="0" destOrd="0" presId="urn:microsoft.com/office/officeart/2005/8/layout/orgChart1"/>
    <dgm:cxn modelId="{7FCEF5BB-F9DA-4C67-92A6-68BC667AAB9A}" type="presOf" srcId="{73B87D03-407E-4DA6-A270-766266922A9B}" destId="{26FAC6B9-63BB-4B30-A5BE-D6A751B85EF7}" srcOrd="0" destOrd="0" presId="urn:microsoft.com/office/officeart/2005/8/layout/orgChart1"/>
    <dgm:cxn modelId="{ECB88CA3-B8CC-433A-8483-D8EFEB54E973}" srcId="{CB004520-FC18-41A5-B90C-A39727970AB7}" destId="{BDC493D3-9BD3-4B3F-B046-E651FEB3C0C9}" srcOrd="0" destOrd="0" parTransId="{FB2A4BC3-0F70-4E6D-B1B0-F3C29A46E759}" sibTransId="{28E11AAE-F65B-4E37-BCC5-5FB94BADCA26}"/>
    <dgm:cxn modelId="{CF018B6B-C895-4843-B88B-5C193152F688}" srcId="{CB004520-FC18-41A5-B90C-A39727970AB7}" destId="{17102011-98FD-4998-9196-174C5C854719}" srcOrd="1" destOrd="0" parTransId="{E00E4823-E0A7-407E-A842-498C15712594}" sibTransId="{DE86A8B7-028C-4710-969B-4D69C4A57BA8}"/>
    <dgm:cxn modelId="{63FE9F4E-3CD5-4C1C-948D-A36CE930E0A7}" type="presOf" srcId="{BDC493D3-9BD3-4B3F-B046-E651FEB3C0C9}" destId="{8C8637BE-C22A-44EB-AB9F-A2F5C0B39CED}" srcOrd="0" destOrd="0" presId="urn:microsoft.com/office/officeart/2005/8/layout/orgChart1"/>
    <dgm:cxn modelId="{686C5703-8587-4F89-877B-F145B758FFA6}" type="presOf" srcId="{17102011-98FD-4998-9196-174C5C854719}" destId="{5902F7B5-A9F8-40D4-994C-5840B3C8DE14}" srcOrd="1" destOrd="0" presId="urn:microsoft.com/office/officeart/2005/8/layout/orgChart1"/>
    <dgm:cxn modelId="{E41F999C-29C8-4B23-AF9B-1569B97BCBD5}" type="presOf" srcId="{CB004520-FC18-41A5-B90C-A39727970AB7}" destId="{A5190A4D-AAB1-4E9C-B641-9BF105B4971C}" srcOrd="0" destOrd="0" presId="urn:microsoft.com/office/officeart/2005/8/layout/orgChart1"/>
    <dgm:cxn modelId="{2C0A9D17-EE3A-4698-ACBF-AA1596684991}" type="presOf" srcId="{E00E4823-E0A7-407E-A842-498C15712594}" destId="{3322DDB4-9AAA-4049-A948-B497AAF3CB35}" srcOrd="0" destOrd="0" presId="urn:microsoft.com/office/officeart/2005/8/layout/orgChart1"/>
    <dgm:cxn modelId="{C3EC443F-7AF0-4A31-BED1-28AEE7716947}" type="presParOf" srcId="{26FAC6B9-63BB-4B30-A5BE-D6A751B85EF7}" destId="{9D60DDF7-AA99-48AC-B10E-F69D30247D1A}" srcOrd="0" destOrd="0" presId="urn:microsoft.com/office/officeart/2005/8/layout/orgChart1"/>
    <dgm:cxn modelId="{8B16E522-C852-4983-A6D2-19F9BF11FD38}" type="presParOf" srcId="{9D60DDF7-AA99-48AC-B10E-F69D30247D1A}" destId="{3D0D98AA-BD9F-4E66-B09E-9CBFB985773F}" srcOrd="0" destOrd="0" presId="urn:microsoft.com/office/officeart/2005/8/layout/orgChart1"/>
    <dgm:cxn modelId="{38C98C9A-623C-4C08-A2C6-C4A6341BBA3F}" type="presParOf" srcId="{3D0D98AA-BD9F-4E66-B09E-9CBFB985773F}" destId="{A5190A4D-AAB1-4E9C-B641-9BF105B4971C}" srcOrd="0" destOrd="0" presId="urn:microsoft.com/office/officeart/2005/8/layout/orgChart1"/>
    <dgm:cxn modelId="{6CAED4CF-1924-42DF-AA92-A9A4307CE7A8}" type="presParOf" srcId="{3D0D98AA-BD9F-4E66-B09E-9CBFB985773F}" destId="{B557C20B-1714-41C6-B030-29794C3100FD}" srcOrd="1" destOrd="0" presId="urn:microsoft.com/office/officeart/2005/8/layout/orgChart1"/>
    <dgm:cxn modelId="{15076226-FC5E-49FA-94A8-C7E35B5BBA2B}" type="presParOf" srcId="{9D60DDF7-AA99-48AC-B10E-F69D30247D1A}" destId="{10536B25-B265-487D-B1AC-4AD2953E8EDC}" srcOrd="1" destOrd="0" presId="urn:microsoft.com/office/officeart/2005/8/layout/orgChart1"/>
    <dgm:cxn modelId="{4452FF17-C3C4-4B46-B642-AB43F83A3581}" type="presParOf" srcId="{10536B25-B265-487D-B1AC-4AD2953E8EDC}" destId="{763D29B4-3D95-401E-83DD-78E0B8531144}" srcOrd="0" destOrd="0" presId="urn:microsoft.com/office/officeart/2005/8/layout/orgChart1"/>
    <dgm:cxn modelId="{E588B979-6BB2-4DC0-B331-CC8BC38D3D20}" type="presParOf" srcId="{10536B25-B265-487D-B1AC-4AD2953E8EDC}" destId="{CC14B3D3-EF3C-42B9-84B4-D07E5011F5E7}" srcOrd="1" destOrd="0" presId="urn:microsoft.com/office/officeart/2005/8/layout/orgChart1"/>
    <dgm:cxn modelId="{9954430D-2433-47C0-B7CD-717D3C9F9598}" type="presParOf" srcId="{CC14B3D3-EF3C-42B9-84B4-D07E5011F5E7}" destId="{4DC4697B-79F7-45E7-96DB-AE072106F221}" srcOrd="0" destOrd="0" presId="urn:microsoft.com/office/officeart/2005/8/layout/orgChart1"/>
    <dgm:cxn modelId="{2A70AD74-B369-4375-8043-4C55FDC10676}" type="presParOf" srcId="{4DC4697B-79F7-45E7-96DB-AE072106F221}" destId="{8C8637BE-C22A-44EB-AB9F-A2F5C0B39CED}" srcOrd="0" destOrd="0" presId="urn:microsoft.com/office/officeart/2005/8/layout/orgChart1"/>
    <dgm:cxn modelId="{6C87EE8B-57DC-4C61-8FBF-93A3C5461BC5}" type="presParOf" srcId="{4DC4697B-79F7-45E7-96DB-AE072106F221}" destId="{A66A5CD7-0AB6-4386-92ED-29BB211D5196}" srcOrd="1" destOrd="0" presId="urn:microsoft.com/office/officeart/2005/8/layout/orgChart1"/>
    <dgm:cxn modelId="{C4E3542D-6D46-400C-A469-2581970CBE98}" type="presParOf" srcId="{CC14B3D3-EF3C-42B9-84B4-D07E5011F5E7}" destId="{15A81C5B-7854-45D4-BDD3-32E308C3A1E7}" srcOrd="1" destOrd="0" presId="urn:microsoft.com/office/officeart/2005/8/layout/orgChart1"/>
    <dgm:cxn modelId="{67488B59-807E-4F08-8836-07E79CD18E63}" type="presParOf" srcId="{CC14B3D3-EF3C-42B9-84B4-D07E5011F5E7}" destId="{789CE60F-E6DC-4611-83EA-32D9C54E807D}" srcOrd="2" destOrd="0" presId="urn:microsoft.com/office/officeart/2005/8/layout/orgChart1"/>
    <dgm:cxn modelId="{B9D01637-AC1B-42BA-B36E-9D898B0E3AA0}" type="presParOf" srcId="{10536B25-B265-487D-B1AC-4AD2953E8EDC}" destId="{3322DDB4-9AAA-4049-A948-B497AAF3CB35}" srcOrd="2" destOrd="0" presId="urn:microsoft.com/office/officeart/2005/8/layout/orgChart1"/>
    <dgm:cxn modelId="{664042C3-FCE9-4920-8F05-DD958CB74A35}" type="presParOf" srcId="{10536B25-B265-487D-B1AC-4AD2953E8EDC}" destId="{1FD78046-515E-4500-959E-C8B0F7B7255E}" srcOrd="3" destOrd="0" presId="urn:microsoft.com/office/officeart/2005/8/layout/orgChart1"/>
    <dgm:cxn modelId="{AC18F4F8-B36C-4E0A-B3AB-7166034E79BF}" type="presParOf" srcId="{1FD78046-515E-4500-959E-C8B0F7B7255E}" destId="{1D0934C4-318C-4157-93D3-6840F3E2043B}" srcOrd="0" destOrd="0" presId="urn:microsoft.com/office/officeart/2005/8/layout/orgChart1"/>
    <dgm:cxn modelId="{921705F0-CC8C-4D4B-BD99-7D179E120BB4}" type="presParOf" srcId="{1D0934C4-318C-4157-93D3-6840F3E2043B}" destId="{EC79965D-81CE-48D2-95C7-8B86EA8D9D3A}" srcOrd="0" destOrd="0" presId="urn:microsoft.com/office/officeart/2005/8/layout/orgChart1"/>
    <dgm:cxn modelId="{21EB624B-4626-4B85-B4A7-BC9F9286995D}" type="presParOf" srcId="{1D0934C4-318C-4157-93D3-6840F3E2043B}" destId="{5902F7B5-A9F8-40D4-994C-5840B3C8DE14}" srcOrd="1" destOrd="0" presId="urn:microsoft.com/office/officeart/2005/8/layout/orgChart1"/>
    <dgm:cxn modelId="{70311AA4-5365-4222-8387-82B18B8D2825}" type="presParOf" srcId="{1FD78046-515E-4500-959E-C8B0F7B7255E}" destId="{8BE15A9D-C02A-4FED-A0EE-E4B3FE006498}" srcOrd="1" destOrd="0" presId="urn:microsoft.com/office/officeart/2005/8/layout/orgChart1"/>
    <dgm:cxn modelId="{B98219BA-B860-4300-ABBC-EBA43D2CC6B1}" type="presParOf" srcId="{1FD78046-515E-4500-959E-C8B0F7B7255E}" destId="{9A245C17-9580-4695-B206-FBE1E2506AAF}" srcOrd="2" destOrd="0" presId="urn:microsoft.com/office/officeart/2005/8/layout/orgChart1"/>
    <dgm:cxn modelId="{9BA9C1F9-E15C-4FE3-BE2B-54594344B9A5}" type="presParOf" srcId="{9D60DDF7-AA99-48AC-B10E-F69D30247D1A}" destId="{10C791A9-1005-4B18-99A3-2A19C92877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156D57-614A-4B0A-AF95-13D9272D59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9781AA0B-07F1-450C-9092-0F05DC98080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Расходы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 всего-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953,5 млн.руб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</dgm:t>
    </dgm:pt>
    <dgm:pt modelId="{6CEAB91E-B2B6-412A-956C-B053ACBF14D1}" type="parTrans" cxnId="{4A4705A1-5F47-4161-9517-8B7940E57535}">
      <dgm:prSet/>
      <dgm:spPr/>
      <dgm:t>
        <a:bodyPr/>
        <a:lstStyle/>
        <a:p>
          <a:endParaRPr lang="ru-RU"/>
        </a:p>
      </dgm:t>
    </dgm:pt>
    <dgm:pt modelId="{4ED2E731-6B2F-49DD-8B0C-60E1FC705750}" type="sibTrans" cxnId="{4A4705A1-5F47-4161-9517-8B7940E57535}">
      <dgm:prSet/>
      <dgm:spPr/>
      <dgm:t>
        <a:bodyPr/>
        <a:lstStyle/>
        <a:p>
          <a:endParaRPr lang="ru-RU"/>
        </a:p>
      </dgm:t>
    </dgm:pt>
    <dgm:pt modelId="{1A45B158-5EAA-4F68-BB83-65AEE7AA9A7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социальная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сфера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531,0млн.руб.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(55,7%)</a:t>
          </a:r>
        </a:p>
      </dgm:t>
    </dgm:pt>
    <dgm:pt modelId="{928A3630-D9CA-4018-A57A-A745895540A7}" type="parTrans" cxnId="{462002CE-7993-4E30-A9C8-17B9E49DAF06}">
      <dgm:prSet/>
      <dgm:spPr/>
      <dgm:t>
        <a:bodyPr/>
        <a:lstStyle/>
        <a:p>
          <a:endParaRPr lang="ru-RU"/>
        </a:p>
      </dgm:t>
    </dgm:pt>
    <dgm:pt modelId="{16D38468-6FA7-4772-A05B-E8F81B8E97EB}" type="sibTrans" cxnId="{462002CE-7993-4E30-A9C8-17B9E49DAF06}">
      <dgm:prSet/>
      <dgm:spPr/>
      <dgm:t>
        <a:bodyPr/>
        <a:lstStyle/>
        <a:p>
          <a:endParaRPr lang="ru-RU"/>
        </a:p>
      </dgm:t>
    </dgm:pt>
    <dgm:pt modelId="{99858F69-B2B2-4020-B2A8-F9E9056B4A5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образование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421,1млн.руб.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(44,2%)</a:t>
          </a:r>
        </a:p>
      </dgm:t>
    </dgm:pt>
    <dgm:pt modelId="{CBB56941-6141-41EB-8788-4D85C951E8B0}" type="parTrans" cxnId="{29392F7C-7CDA-43C8-AC1A-EB059C404DE8}">
      <dgm:prSet/>
      <dgm:spPr/>
      <dgm:t>
        <a:bodyPr/>
        <a:lstStyle/>
        <a:p>
          <a:endParaRPr lang="ru-RU"/>
        </a:p>
      </dgm:t>
    </dgm:pt>
    <dgm:pt modelId="{63EAF43C-142A-413A-AF59-6B986CB2A68B}" type="sibTrans" cxnId="{29392F7C-7CDA-43C8-AC1A-EB059C404DE8}">
      <dgm:prSet/>
      <dgm:spPr/>
      <dgm:t>
        <a:bodyPr/>
        <a:lstStyle/>
        <a:p>
          <a:endParaRPr lang="ru-RU"/>
        </a:p>
      </dgm:t>
    </dgm:pt>
    <dgm:pt modelId="{5CD7AE60-6844-4A26-992E-6568D4C08F7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культура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37,6 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млн.руб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(3,9 %)</a:t>
          </a:r>
        </a:p>
      </dgm:t>
    </dgm:pt>
    <dgm:pt modelId="{0C3F7D2C-D3FE-4CFB-BD4B-6EC1AD50DBB0}" type="parTrans" cxnId="{D6DBDA91-CE6C-4537-8EA4-6E7B3628AA19}">
      <dgm:prSet/>
      <dgm:spPr/>
      <dgm:t>
        <a:bodyPr/>
        <a:lstStyle/>
        <a:p>
          <a:endParaRPr lang="ru-RU"/>
        </a:p>
      </dgm:t>
    </dgm:pt>
    <dgm:pt modelId="{643FEB19-7A69-46C6-9DD7-83B7105A88AA}" type="sibTrans" cxnId="{D6DBDA91-CE6C-4537-8EA4-6E7B3628AA19}">
      <dgm:prSet/>
      <dgm:spPr/>
      <dgm:t>
        <a:bodyPr/>
        <a:lstStyle/>
        <a:p>
          <a:endParaRPr lang="ru-RU"/>
        </a:p>
      </dgm:t>
    </dgm:pt>
    <dgm:pt modelId="{BEAA6456-1B37-47CA-9D51-5280CC9F2EF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социальная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политика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72,3 </a:t>
          </a: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млн.руб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(7,6%)</a:t>
          </a:r>
        </a:p>
      </dgm:t>
    </dgm:pt>
    <dgm:pt modelId="{73B6A418-6CC3-429D-833A-BCD57188AE2C}" type="parTrans" cxnId="{88E63E2E-BE5F-42E7-BDAC-A7AA7BC8C492}">
      <dgm:prSet/>
      <dgm:spPr/>
      <dgm:t>
        <a:bodyPr/>
        <a:lstStyle/>
        <a:p>
          <a:endParaRPr lang="ru-RU"/>
        </a:p>
      </dgm:t>
    </dgm:pt>
    <dgm:pt modelId="{5EF8C129-F67B-4EAE-A7DE-4543F49E425C}" type="sibTrans" cxnId="{88E63E2E-BE5F-42E7-BDAC-A7AA7BC8C492}">
      <dgm:prSet/>
      <dgm:spPr/>
      <dgm:t>
        <a:bodyPr/>
        <a:lstStyle/>
        <a:p>
          <a:endParaRPr lang="ru-RU"/>
        </a:p>
      </dgm:t>
    </dgm:pt>
    <dgm:pt modelId="{0ACE7330-ED5E-4879-B1CA-58EF9F8DD4D5}" type="pres">
      <dgm:prSet presAssocID="{30156D57-614A-4B0A-AF95-13D9272D59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7AFD8A-A21B-4788-98B7-274E48E57116}" type="pres">
      <dgm:prSet presAssocID="{9781AA0B-07F1-450C-9092-0F05DC980802}" presName="hierRoot1" presStyleCnt="0">
        <dgm:presLayoutVars>
          <dgm:hierBranch/>
        </dgm:presLayoutVars>
      </dgm:prSet>
      <dgm:spPr/>
    </dgm:pt>
    <dgm:pt modelId="{6EB81E99-CABE-46D9-B696-4FED1753F90F}" type="pres">
      <dgm:prSet presAssocID="{9781AA0B-07F1-450C-9092-0F05DC980802}" presName="rootComposite1" presStyleCnt="0"/>
      <dgm:spPr/>
    </dgm:pt>
    <dgm:pt modelId="{DC48AA8C-D874-41C9-A7C9-D13CFA23BA2F}" type="pres">
      <dgm:prSet presAssocID="{9781AA0B-07F1-450C-9092-0F05DC98080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FD675C-1321-41E1-B15E-A3DADA747EA1}" type="pres">
      <dgm:prSet presAssocID="{9781AA0B-07F1-450C-9092-0F05DC98080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1408706-B55F-43D3-87B5-463F9E9C0C87}" type="pres">
      <dgm:prSet presAssocID="{9781AA0B-07F1-450C-9092-0F05DC980802}" presName="hierChild2" presStyleCnt="0"/>
      <dgm:spPr/>
    </dgm:pt>
    <dgm:pt modelId="{880341A4-8520-49F0-B93D-CAB2FC1C24FD}" type="pres">
      <dgm:prSet presAssocID="{928A3630-D9CA-4018-A57A-A745895540A7}" presName="Name35" presStyleLbl="parChTrans1D2" presStyleIdx="0" presStyleCnt="1"/>
      <dgm:spPr/>
      <dgm:t>
        <a:bodyPr/>
        <a:lstStyle/>
        <a:p>
          <a:endParaRPr lang="ru-RU"/>
        </a:p>
      </dgm:t>
    </dgm:pt>
    <dgm:pt modelId="{FB8C7077-72CE-483F-B968-44664592FAF9}" type="pres">
      <dgm:prSet presAssocID="{1A45B158-5EAA-4F68-BB83-65AEE7AA9A7D}" presName="hierRoot2" presStyleCnt="0">
        <dgm:presLayoutVars>
          <dgm:hierBranch/>
        </dgm:presLayoutVars>
      </dgm:prSet>
      <dgm:spPr/>
    </dgm:pt>
    <dgm:pt modelId="{F895EEA7-F996-4218-9A17-FF5970833542}" type="pres">
      <dgm:prSet presAssocID="{1A45B158-5EAA-4F68-BB83-65AEE7AA9A7D}" presName="rootComposite" presStyleCnt="0"/>
      <dgm:spPr/>
    </dgm:pt>
    <dgm:pt modelId="{6BD53263-F3A2-4CC4-BC05-6265338C17AF}" type="pres">
      <dgm:prSet presAssocID="{1A45B158-5EAA-4F68-BB83-65AEE7AA9A7D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33F1AB-D3AE-4939-A938-442D291AC5AC}" type="pres">
      <dgm:prSet presAssocID="{1A45B158-5EAA-4F68-BB83-65AEE7AA9A7D}" presName="rootConnector" presStyleLbl="node2" presStyleIdx="0" presStyleCnt="1"/>
      <dgm:spPr/>
      <dgm:t>
        <a:bodyPr/>
        <a:lstStyle/>
        <a:p>
          <a:endParaRPr lang="ru-RU"/>
        </a:p>
      </dgm:t>
    </dgm:pt>
    <dgm:pt modelId="{0737CA11-4F7B-4D16-AF60-25F6084D32FD}" type="pres">
      <dgm:prSet presAssocID="{1A45B158-5EAA-4F68-BB83-65AEE7AA9A7D}" presName="hierChild4" presStyleCnt="0"/>
      <dgm:spPr/>
    </dgm:pt>
    <dgm:pt modelId="{B9B79120-70ED-41B1-86D1-50FA991FC4BC}" type="pres">
      <dgm:prSet presAssocID="{CBB56941-6141-41EB-8788-4D85C951E8B0}" presName="Name35" presStyleLbl="parChTrans1D3" presStyleIdx="0" presStyleCnt="3"/>
      <dgm:spPr/>
      <dgm:t>
        <a:bodyPr/>
        <a:lstStyle/>
        <a:p>
          <a:endParaRPr lang="ru-RU"/>
        </a:p>
      </dgm:t>
    </dgm:pt>
    <dgm:pt modelId="{C717D842-F66C-46ED-A3FD-DF8FD21E7ACD}" type="pres">
      <dgm:prSet presAssocID="{99858F69-B2B2-4020-B2A8-F9E9056B4A5B}" presName="hierRoot2" presStyleCnt="0">
        <dgm:presLayoutVars>
          <dgm:hierBranch val="r"/>
        </dgm:presLayoutVars>
      </dgm:prSet>
      <dgm:spPr/>
    </dgm:pt>
    <dgm:pt modelId="{74FFCE5A-539E-462A-88AC-DE4C0C85BFD8}" type="pres">
      <dgm:prSet presAssocID="{99858F69-B2B2-4020-B2A8-F9E9056B4A5B}" presName="rootComposite" presStyleCnt="0"/>
      <dgm:spPr/>
    </dgm:pt>
    <dgm:pt modelId="{8F45B014-1BE4-45A9-A969-1F9D0E95367C}" type="pres">
      <dgm:prSet presAssocID="{99858F69-B2B2-4020-B2A8-F9E9056B4A5B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7A25A0-C0AE-4908-A2FB-FA5E8E83DAE4}" type="pres">
      <dgm:prSet presAssocID="{99858F69-B2B2-4020-B2A8-F9E9056B4A5B}" presName="rootConnector" presStyleLbl="node3" presStyleIdx="0" presStyleCnt="3"/>
      <dgm:spPr/>
      <dgm:t>
        <a:bodyPr/>
        <a:lstStyle/>
        <a:p>
          <a:endParaRPr lang="ru-RU"/>
        </a:p>
      </dgm:t>
    </dgm:pt>
    <dgm:pt modelId="{4DFEB6BD-B59C-4B2E-B996-4736F18A9270}" type="pres">
      <dgm:prSet presAssocID="{99858F69-B2B2-4020-B2A8-F9E9056B4A5B}" presName="hierChild4" presStyleCnt="0"/>
      <dgm:spPr/>
    </dgm:pt>
    <dgm:pt modelId="{40AA9FE8-4C8B-42A3-A41A-A191313D5C65}" type="pres">
      <dgm:prSet presAssocID="{99858F69-B2B2-4020-B2A8-F9E9056B4A5B}" presName="hierChild5" presStyleCnt="0"/>
      <dgm:spPr/>
    </dgm:pt>
    <dgm:pt modelId="{51F93D4A-432B-49CA-993E-642E795867D6}" type="pres">
      <dgm:prSet presAssocID="{0C3F7D2C-D3FE-4CFB-BD4B-6EC1AD50DBB0}" presName="Name35" presStyleLbl="parChTrans1D3" presStyleIdx="1" presStyleCnt="3"/>
      <dgm:spPr/>
      <dgm:t>
        <a:bodyPr/>
        <a:lstStyle/>
        <a:p>
          <a:endParaRPr lang="ru-RU"/>
        </a:p>
      </dgm:t>
    </dgm:pt>
    <dgm:pt modelId="{7F88276C-F929-4A04-B71B-A491F8966508}" type="pres">
      <dgm:prSet presAssocID="{5CD7AE60-6844-4A26-992E-6568D4C08F71}" presName="hierRoot2" presStyleCnt="0">
        <dgm:presLayoutVars>
          <dgm:hierBranch val="r"/>
        </dgm:presLayoutVars>
      </dgm:prSet>
      <dgm:spPr/>
    </dgm:pt>
    <dgm:pt modelId="{D027B890-9601-4BC2-AEFE-CD114F7D90E3}" type="pres">
      <dgm:prSet presAssocID="{5CD7AE60-6844-4A26-992E-6568D4C08F71}" presName="rootComposite" presStyleCnt="0"/>
      <dgm:spPr/>
    </dgm:pt>
    <dgm:pt modelId="{424A4EB9-A01D-451D-9A55-B07380C3EBA5}" type="pres">
      <dgm:prSet presAssocID="{5CD7AE60-6844-4A26-992E-6568D4C08F71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7AEAD9-74CD-4AE0-B501-90B027C9B409}" type="pres">
      <dgm:prSet presAssocID="{5CD7AE60-6844-4A26-992E-6568D4C08F71}" presName="rootConnector" presStyleLbl="node3" presStyleIdx="1" presStyleCnt="3"/>
      <dgm:spPr/>
      <dgm:t>
        <a:bodyPr/>
        <a:lstStyle/>
        <a:p>
          <a:endParaRPr lang="ru-RU"/>
        </a:p>
      </dgm:t>
    </dgm:pt>
    <dgm:pt modelId="{4952759D-C2FE-4445-B3FE-68C3251FD982}" type="pres">
      <dgm:prSet presAssocID="{5CD7AE60-6844-4A26-992E-6568D4C08F71}" presName="hierChild4" presStyleCnt="0"/>
      <dgm:spPr/>
    </dgm:pt>
    <dgm:pt modelId="{72B8DB20-2210-498E-A0D3-4E6A447A931E}" type="pres">
      <dgm:prSet presAssocID="{5CD7AE60-6844-4A26-992E-6568D4C08F71}" presName="hierChild5" presStyleCnt="0"/>
      <dgm:spPr/>
    </dgm:pt>
    <dgm:pt modelId="{BF56A199-BD15-43A5-BCED-83061971696A}" type="pres">
      <dgm:prSet presAssocID="{73B6A418-6CC3-429D-833A-BCD57188AE2C}" presName="Name35" presStyleLbl="parChTrans1D3" presStyleIdx="2" presStyleCnt="3"/>
      <dgm:spPr/>
      <dgm:t>
        <a:bodyPr/>
        <a:lstStyle/>
        <a:p>
          <a:endParaRPr lang="ru-RU"/>
        </a:p>
      </dgm:t>
    </dgm:pt>
    <dgm:pt modelId="{2A4DBB83-75B4-4A4D-9E7F-678B3003A415}" type="pres">
      <dgm:prSet presAssocID="{BEAA6456-1B37-47CA-9D51-5280CC9F2EFC}" presName="hierRoot2" presStyleCnt="0">
        <dgm:presLayoutVars>
          <dgm:hierBranch val="r"/>
        </dgm:presLayoutVars>
      </dgm:prSet>
      <dgm:spPr/>
    </dgm:pt>
    <dgm:pt modelId="{49B9F280-D101-4037-A201-6945EAB33035}" type="pres">
      <dgm:prSet presAssocID="{BEAA6456-1B37-47CA-9D51-5280CC9F2EFC}" presName="rootComposite" presStyleCnt="0"/>
      <dgm:spPr/>
    </dgm:pt>
    <dgm:pt modelId="{43C65DB9-9ECC-4E80-AC2B-28613E4278C7}" type="pres">
      <dgm:prSet presAssocID="{BEAA6456-1B37-47CA-9D51-5280CC9F2EFC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4EFC13-0BFD-4BB2-B65F-72BBD7BC618B}" type="pres">
      <dgm:prSet presAssocID="{BEAA6456-1B37-47CA-9D51-5280CC9F2EFC}" presName="rootConnector" presStyleLbl="node3" presStyleIdx="2" presStyleCnt="3"/>
      <dgm:spPr/>
      <dgm:t>
        <a:bodyPr/>
        <a:lstStyle/>
        <a:p>
          <a:endParaRPr lang="ru-RU"/>
        </a:p>
      </dgm:t>
    </dgm:pt>
    <dgm:pt modelId="{4A506424-8F54-4FD1-8D7D-9FD8A965B6E9}" type="pres">
      <dgm:prSet presAssocID="{BEAA6456-1B37-47CA-9D51-5280CC9F2EFC}" presName="hierChild4" presStyleCnt="0"/>
      <dgm:spPr/>
    </dgm:pt>
    <dgm:pt modelId="{D2BC1DB6-8461-45AD-80A5-D7335D73747E}" type="pres">
      <dgm:prSet presAssocID="{BEAA6456-1B37-47CA-9D51-5280CC9F2EFC}" presName="hierChild5" presStyleCnt="0"/>
      <dgm:spPr/>
    </dgm:pt>
    <dgm:pt modelId="{5518EA85-A787-4C6C-9664-276D80E980C5}" type="pres">
      <dgm:prSet presAssocID="{1A45B158-5EAA-4F68-BB83-65AEE7AA9A7D}" presName="hierChild5" presStyleCnt="0"/>
      <dgm:spPr/>
    </dgm:pt>
    <dgm:pt modelId="{3541241F-DB06-4E95-83A2-9B70D6736EF8}" type="pres">
      <dgm:prSet presAssocID="{9781AA0B-07F1-450C-9092-0F05DC980802}" presName="hierChild3" presStyleCnt="0"/>
      <dgm:spPr/>
    </dgm:pt>
  </dgm:ptLst>
  <dgm:cxnLst>
    <dgm:cxn modelId="{88E63E2E-BE5F-42E7-BDAC-A7AA7BC8C492}" srcId="{1A45B158-5EAA-4F68-BB83-65AEE7AA9A7D}" destId="{BEAA6456-1B37-47CA-9D51-5280CC9F2EFC}" srcOrd="2" destOrd="0" parTransId="{73B6A418-6CC3-429D-833A-BCD57188AE2C}" sibTransId="{5EF8C129-F67B-4EAE-A7DE-4543F49E425C}"/>
    <dgm:cxn modelId="{05D614C5-2997-434A-BE6B-7F2EAF124936}" type="presOf" srcId="{99858F69-B2B2-4020-B2A8-F9E9056B4A5B}" destId="{8F45B014-1BE4-45A9-A969-1F9D0E95367C}" srcOrd="0" destOrd="0" presId="urn:microsoft.com/office/officeart/2005/8/layout/orgChart1"/>
    <dgm:cxn modelId="{CB45246A-E7BD-4A92-A1B1-720EC5906A28}" type="presOf" srcId="{1A45B158-5EAA-4F68-BB83-65AEE7AA9A7D}" destId="{6BD53263-F3A2-4CC4-BC05-6265338C17AF}" srcOrd="0" destOrd="0" presId="urn:microsoft.com/office/officeart/2005/8/layout/orgChart1"/>
    <dgm:cxn modelId="{526A8359-1ADF-429B-8285-A1DE511176BD}" type="presOf" srcId="{BEAA6456-1B37-47CA-9D51-5280CC9F2EFC}" destId="{43C65DB9-9ECC-4E80-AC2B-28613E4278C7}" srcOrd="0" destOrd="0" presId="urn:microsoft.com/office/officeart/2005/8/layout/orgChart1"/>
    <dgm:cxn modelId="{BFDA7163-422C-477D-992A-8BD89B6CA15D}" type="presOf" srcId="{1A45B158-5EAA-4F68-BB83-65AEE7AA9A7D}" destId="{1033F1AB-D3AE-4939-A938-442D291AC5AC}" srcOrd="1" destOrd="0" presId="urn:microsoft.com/office/officeart/2005/8/layout/orgChart1"/>
    <dgm:cxn modelId="{6DBD7C45-250B-49A4-B121-B897B56996A6}" type="presOf" srcId="{99858F69-B2B2-4020-B2A8-F9E9056B4A5B}" destId="{A17A25A0-C0AE-4908-A2FB-FA5E8E83DAE4}" srcOrd="1" destOrd="0" presId="urn:microsoft.com/office/officeart/2005/8/layout/orgChart1"/>
    <dgm:cxn modelId="{29392F7C-7CDA-43C8-AC1A-EB059C404DE8}" srcId="{1A45B158-5EAA-4F68-BB83-65AEE7AA9A7D}" destId="{99858F69-B2B2-4020-B2A8-F9E9056B4A5B}" srcOrd="0" destOrd="0" parTransId="{CBB56941-6141-41EB-8788-4D85C951E8B0}" sibTransId="{63EAF43C-142A-413A-AF59-6B986CB2A68B}"/>
    <dgm:cxn modelId="{D6DBDA91-CE6C-4537-8EA4-6E7B3628AA19}" srcId="{1A45B158-5EAA-4F68-BB83-65AEE7AA9A7D}" destId="{5CD7AE60-6844-4A26-992E-6568D4C08F71}" srcOrd="1" destOrd="0" parTransId="{0C3F7D2C-D3FE-4CFB-BD4B-6EC1AD50DBB0}" sibTransId="{643FEB19-7A69-46C6-9DD7-83B7105A88AA}"/>
    <dgm:cxn modelId="{A410ED0A-4035-4DE1-B427-92FB567652D3}" type="presOf" srcId="{928A3630-D9CA-4018-A57A-A745895540A7}" destId="{880341A4-8520-49F0-B93D-CAB2FC1C24FD}" srcOrd="0" destOrd="0" presId="urn:microsoft.com/office/officeart/2005/8/layout/orgChart1"/>
    <dgm:cxn modelId="{D3CB7F21-EE7E-47DB-A5B9-283E29E450DC}" type="presOf" srcId="{BEAA6456-1B37-47CA-9D51-5280CC9F2EFC}" destId="{D54EFC13-0BFD-4BB2-B65F-72BBD7BC618B}" srcOrd="1" destOrd="0" presId="urn:microsoft.com/office/officeart/2005/8/layout/orgChart1"/>
    <dgm:cxn modelId="{29CCA5A7-F30B-4D70-81D0-D43CA3011133}" type="presOf" srcId="{9781AA0B-07F1-450C-9092-0F05DC980802}" destId="{D0FD675C-1321-41E1-B15E-A3DADA747EA1}" srcOrd="1" destOrd="0" presId="urn:microsoft.com/office/officeart/2005/8/layout/orgChart1"/>
    <dgm:cxn modelId="{58C0DFA9-35EF-4A5D-B63A-DB546F20F587}" type="presOf" srcId="{5CD7AE60-6844-4A26-992E-6568D4C08F71}" destId="{424A4EB9-A01D-451D-9A55-B07380C3EBA5}" srcOrd="0" destOrd="0" presId="urn:microsoft.com/office/officeart/2005/8/layout/orgChart1"/>
    <dgm:cxn modelId="{5B961EC2-260C-4FD5-97A0-F64809D729B3}" type="presOf" srcId="{73B6A418-6CC3-429D-833A-BCD57188AE2C}" destId="{BF56A199-BD15-43A5-BCED-83061971696A}" srcOrd="0" destOrd="0" presId="urn:microsoft.com/office/officeart/2005/8/layout/orgChart1"/>
    <dgm:cxn modelId="{CF7381FC-2D32-4D34-95E6-D9E2457DB9CD}" type="presOf" srcId="{5CD7AE60-6844-4A26-992E-6568D4C08F71}" destId="{ED7AEAD9-74CD-4AE0-B501-90B027C9B409}" srcOrd="1" destOrd="0" presId="urn:microsoft.com/office/officeart/2005/8/layout/orgChart1"/>
    <dgm:cxn modelId="{462002CE-7993-4E30-A9C8-17B9E49DAF06}" srcId="{9781AA0B-07F1-450C-9092-0F05DC980802}" destId="{1A45B158-5EAA-4F68-BB83-65AEE7AA9A7D}" srcOrd="0" destOrd="0" parTransId="{928A3630-D9CA-4018-A57A-A745895540A7}" sibTransId="{16D38468-6FA7-4772-A05B-E8F81B8E97EB}"/>
    <dgm:cxn modelId="{EC31B747-7B45-47E0-AE40-5ABC03057322}" type="presOf" srcId="{9781AA0B-07F1-450C-9092-0F05DC980802}" destId="{DC48AA8C-D874-41C9-A7C9-D13CFA23BA2F}" srcOrd="0" destOrd="0" presId="urn:microsoft.com/office/officeart/2005/8/layout/orgChart1"/>
    <dgm:cxn modelId="{4A4705A1-5F47-4161-9517-8B7940E57535}" srcId="{30156D57-614A-4B0A-AF95-13D9272D598D}" destId="{9781AA0B-07F1-450C-9092-0F05DC980802}" srcOrd="0" destOrd="0" parTransId="{6CEAB91E-B2B6-412A-956C-B053ACBF14D1}" sibTransId="{4ED2E731-6B2F-49DD-8B0C-60E1FC705750}"/>
    <dgm:cxn modelId="{D6D7DAD5-5A73-4B31-B181-6316DF2B8733}" type="presOf" srcId="{30156D57-614A-4B0A-AF95-13D9272D598D}" destId="{0ACE7330-ED5E-4879-B1CA-58EF9F8DD4D5}" srcOrd="0" destOrd="0" presId="urn:microsoft.com/office/officeart/2005/8/layout/orgChart1"/>
    <dgm:cxn modelId="{E024F0DA-10DF-4A81-BBF4-46CF1951D3E7}" type="presOf" srcId="{0C3F7D2C-D3FE-4CFB-BD4B-6EC1AD50DBB0}" destId="{51F93D4A-432B-49CA-993E-642E795867D6}" srcOrd="0" destOrd="0" presId="urn:microsoft.com/office/officeart/2005/8/layout/orgChart1"/>
    <dgm:cxn modelId="{566833AE-3542-4D33-A897-0C10C7A96F29}" type="presOf" srcId="{CBB56941-6141-41EB-8788-4D85C951E8B0}" destId="{B9B79120-70ED-41B1-86D1-50FA991FC4BC}" srcOrd="0" destOrd="0" presId="urn:microsoft.com/office/officeart/2005/8/layout/orgChart1"/>
    <dgm:cxn modelId="{6B1E1A22-116C-4679-A1BF-B791FF2CC09D}" type="presParOf" srcId="{0ACE7330-ED5E-4879-B1CA-58EF9F8DD4D5}" destId="{0E7AFD8A-A21B-4788-98B7-274E48E57116}" srcOrd="0" destOrd="0" presId="urn:microsoft.com/office/officeart/2005/8/layout/orgChart1"/>
    <dgm:cxn modelId="{9701687D-8BF6-4215-9442-99144F680349}" type="presParOf" srcId="{0E7AFD8A-A21B-4788-98B7-274E48E57116}" destId="{6EB81E99-CABE-46D9-B696-4FED1753F90F}" srcOrd="0" destOrd="0" presId="urn:microsoft.com/office/officeart/2005/8/layout/orgChart1"/>
    <dgm:cxn modelId="{F52BFB92-FD35-46D8-BDDF-FE30D5FEE1A3}" type="presParOf" srcId="{6EB81E99-CABE-46D9-B696-4FED1753F90F}" destId="{DC48AA8C-D874-41C9-A7C9-D13CFA23BA2F}" srcOrd="0" destOrd="0" presId="urn:microsoft.com/office/officeart/2005/8/layout/orgChart1"/>
    <dgm:cxn modelId="{C1AAF4B9-CC07-45B1-A4D2-7EDE4DC5E083}" type="presParOf" srcId="{6EB81E99-CABE-46D9-B696-4FED1753F90F}" destId="{D0FD675C-1321-41E1-B15E-A3DADA747EA1}" srcOrd="1" destOrd="0" presId="urn:microsoft.com/office/officeart/2005/8/layout/orgChart1"/>
    <dgm:cxn modelId="{4F79EE95-9572-4A27-B061-11A114D17FDA}" type="presParOf" srcId="{0E7AFD8A-A21B-4788-98B7-274E48E57116}" destId="{D1408706-B55F-43D3-87B5-463F9E9C0C87}" srcOrd="1" destOrd="0" presId="urn:microsoft.com/office/officeart/2005/8/layout/orgChart1"/>
    <dgm:cxn modelId="{6386A613-607E-41E3-ABCE-60BBA2792B02}" type="presParOf" srcId="{D1408706-B55F-43D3-87B5-463F9E9C0C87}" destId="{880341A4-8520-49F0-B93D-CAB2FC1C24FD}" srcOrd="0" destOrd="0" presId="urn:microsoft.com/office/officeart/2005/8/layout/orgChart1"/>
    <dgm:cxn modelId="{01B1F455-D6A5-44E0-9559-0008894D5A21}" type="presParOf" srcId="{D1408706-B55F-43D3-87B5-463F9E9C0C87}" destId="{FB8C7077-72CE-483F-B968-44664592FAF9}" srcOrd="1" destOrd="0" presId="urn:microsoft.com/office/officeart/2005/8/layout/orgChart1"/>
    <dgm:cxn modelId="{7D30DFB0-95E1-4F27-B415-2E4BBC818152}" type="presParOf" srcId="{FB8C7077-72CE-483F-B968-44664592FAF9}" destId="{F895EEA7-F996-4218-9A17-FF5970833542}" srcOrd="0" destOrd="0" presId="urn:microsoft.com/office/officeart/2005/8/layout/orgChart1"/>
    <dgm:cxn modelId="{5F0537F7-3C3D-46D6-8D91-BD77320F135A}" type="presParOf" srcId="{F895EEA7-F996-4218-9A17-FF5970833542}" destId="{6BD53263-F3A2-4CC4-BC05-6265338C17AF}" srcOrd="0" destOrd="0" presId="urn:microsoft.com/office/officeart/2005/8/layout/orgChart1"/>
    <dgm:cxn modelId="{B694650A-DC25-463D-A512-44D65219FB57}" type="presParOf" srcId="{F895EEA7-F996-4218-9A17-FF5970833542}" destId="{1033F1AB-D3AE-4939-A938-442D291AC5AC}" srcOrd="1" destOrd="0" presId="urn:microsoft.com/office/officeart/2005/8/layout/orgChart1"/>
    <dgm:cxn modelId="{349601F3-3B37-4487-8FAD-9CD8BA50267C}" type="presParOf" srcId="{FB8C7077-72CE-483F-B968-44664592FAF9}" destId="{0737CA11-4F7B-4D16-AF60-25F6084D32FD}" srcOrd="1" destOrd="0" presId="urn:microsoft.com/office/officeart/2005/8/layout/orgChart1"/>
    <dgm:cxn modelId="{18C4A706-0825-462E-B4D5-57EB9AED87FE}" type="presParOf" srcId="{0737CA11-4F7B-4D16-AF60-25F6084D32FD}" destId="{B9B79120-70ED-41B1-86D1-50FA991FC4BC}" srcOrd="0" destOrd="0" presId="urn:microsoft.com/office/officeart/2005/8/layout/orgChart1"/>
    <dgm:cxn modelId="{2E546EA1-E4F1-4393-AFA1-3E753B5BE07E}" type="presParOf" srcId="{0737CA11-4F7B-4D16-AF60-25F6084D32FD}" destId="{C717D842-F66C-46ED-A3FD-DF8FD21E7ACD}" srcOrd="1" destOrd="0" presId="urn:microsoft.com/office/officeart/2005/8/layout/orgChart1"/>
    <dgm:cxn modelId="{1E5C6913-09CC-46A2-B5A5-F4F758081FC3}" type="presParOf" srcId="{C717D842-F66C-46ED-A3FD-DF8FD21E7ACD}" destId="{74FFCE5A-539E-462A-88AC-DE4C0C85BFD8}" srcOrd="0" destOrd="0" presId="urn:microsoft.com/office/officeart/2005/8/layout/orgChart1"/>
    <dgm:cxn modelId="{5D64058A-0C60-43A5-821F-07BD0BE30256}" type="presParOf" srcId="{74FFCE5A-539E-462A-88AC-DE4C0C85BFD8}" destId="{8F45B014-1BE4-45A9-A969-1F9D0E95367C}" srcOrd="0" destOrd="0" presId="urn:microsoft.com/office/officeart/2005/8/layout/orgChart1"/>
    <dgm:cxn modelId="{EC423A96-178C-4994-8668-13530F996362}" type="presParOf" srcId="{74FFCE5A-539E-462A-88AC-DE4C0C85BFD8}" destId="{A17A25A0-C0AE-4908-A2FB-FA5E8E83DAE4}" srcOrd="1" destOrd="0" presId="urn:microsoft.com/office/officeart/2005/8/layout/orgChart1"/>
    <dgm:cxn modelId="{724CB076-9592-4A00-8C10-F328ECCAD970}" type="presParOf" srcId="{C717D842-F66C-46ED-A3FD-DF8FD21E7ACD}" destId="{4DFEB6BD-B59C-4B2E-B996-4736F18A9270}" srcOrd="1" destOrd="0" presId="urn:microsoft.com/office/officeart/2005/8/layout/orgChart1"/>
    <dgm:cxn modelId="{BDE7089F-8BC4-48FD-ABC7-ACB36757B970}" type="presParOf" srcId="{C717D842-F66C-46ED-A3FD-DF8FD21E7ACD}" destId="{40AA9FE8-4C8B-42A3-A41A-A191313D5C65}" srcOrd="2" destOrd="0" presId="urn:microsoft.com/office/officeart/2005/8/layout/orgChart1"/>
    <dgm:cxn modelId="{1284E643-1955-4DCE-A4F1-733619B41745}" type="presParOf" srcId="{0737CA11-4F7B-4D16-AF60-25F6084D32FD}" destId="{51F93D4A-432B-49CA-993E-642E795867D6}" srcOrd="2" destOrd="0" presId="urn:microsoft.com/office/officeart/2005/8/layout/orgChart1"/>
    <dgm:cxn modelId="{D2A40A74-E6F9-4F4F-8BBD-0B3503B340D7}" type="presParOf" srcId="{0737CA11-4F7B-4D16-AF60-25F6084D32FD}" destId="{7F88276C-F929-4A04-B71B-A491F8966508}" srcOrd="3" destOrd="0" presId="urn:microsoft.com/office/officeart/2005/8/layout/orgChart1"/>
    <dgm:cxn modelId="{2983A9F4-7861-4149-AD1E-25CC88CF26D4}" type="presParOf" srcId="{7F88276C-F929-4A04-B71B-A491F8966508}" destId="{D027B890-9601-4BC2-AEFE-CD114F7D90E3}" srcOrd="0" destOrd="0" presId="urn:microsoft.com/office/officeart/2005/8/layout/orgChart1"/>
    <dgm:cxn modelId="{F19A0495-67D1-4D42-A88D-A375133D333D}" type="presParOf" srcId="{D027B890-9601-4BC2-AEFE-CD114F7D90E3}" destId="{424A4EB9-A01D-451D-9A55-B07380C3EBA5}" srcOrd="0" destOrd="0" presId="urn:microsoft.com/office/officeart/2005/8/layout/orgChart1"/>
    <dgm:cxn modelId="{244524F6-A697-4497-81C8-E265DF747DFD}" type="presParOf" srcId="{D027B890-9601-4BC2-AEFE-CD114F7D90E3}" destId="{ED7AEAD9-74CD-4AE0-B501-90B027C9B409}" srcOrd="1" destOrd="0" presId="urn:microsoft.com/office/officeart/2005/8/layout/orgChart1"/>
    <dgm:cxn modelId="{F9484879-66DA-451E-A2BE-3AF4CBCB398B}" type="presParOf" srcId="{7F88276C-F929-4A04-B71B-A491F8966508}" destId="{4952759D-C2FE-4445-B3FE-68C3251FD982}" srcOrd="1" destOrd="0" presId="urn:microsoft.com/office/officeart/2005/8/layout/orgChart1"/>
    <dgm:cxn modelId="{550AF7EF-E040-4E46-AFCE-72CF9CB7673B}" type="presParOf" srcId="{7F88276C-F929-4A04-B71B-A491F8966508}" destId="{72B8DB20-2210-498E-A0D3-4E6A447A931E}" srcOrd="2" destOrd="0" presId="urn:microsoft.com/office/officeart/2005/8/layout/orgChart1"/>
    <dgm:cxn modelId="{3DFA0A77-8FAB-446B-AA83-C1EB901908F4}" type="presParOf" srcId="{0737CA11-4F7B-4D16-AF60-25F6084D32FD}" destId="{BF56A199-BD15-43A5-BCED-83061971696A}" srcOrd="4" destOrd="0" presId="urn:microsoft.com/office/officeart/2005/8/layout/orgChart1"/>
    <dgm:cxn modelId="{9EF5F71E-E70A-45DE-B17C-54F46D66A8BF}" type="presParOf" srcId="{0737CA11-4F7B-4D16-AF60-25F6084D32FD}" destId="{2A4DBB83-75B4-4A4D-9E7F-678B3003A415}" srcOrd="5" destOrd="0" presId="urn:microsoft.com/office/officeart/2005/8/layout/orgChart1"/>
    <dgm:cxn modelId="{06D82CD3-FD13-40B5-B9E4-378BCCFD1D7C}" type="presParOf" srcId="{2A4DBB83-75B4-4A4D-9E7F-678B3003A415}" destId="{49B9F280-D101-4037-A201-6945EAB33035}" srcOrd="0" destOrd="0" presId="urn:microsoft.com/office/officeart/2005/8/layout/orgChart1"/>
    <dgm:cxn modelId="{0B37DFBB-EA39-4CEF-82B8-8D061855E038}" type="presParOf" srcId="{49B9F280-D101-4037-A201-6945EAB33035}" destId="{43C65DB9-9ECC-4E80-AC2B-28613E4278C7}" srcOrd="0" destOrd="0" presId="urn:microsoft.com/office/officeart/2005/8/layout/orgChart1"/>
    <dgm:cxn modelId="{842BF405-E8B4-4882-AB6D-2D8396F6738A}" type="presParOf" srcId="{49B9F280-D101-4037-A201-6945EAB33035}" destId="{D54EFC13-0BFD-4BB2-B65F-72BBD7BC618B}" srcOrd="1" destOrd="0" presId="urn:microsoft.com/office/officeart/2005/8/layout/orgChart1"/>
    <dgm:cxn modelId="{910C9AA8-5323-46BF-86B5-992EF7A87E24}" type="presParOf" srcId="{2A4DBB83-75B4-4A4D-9E7F-678B3003A415}" destId="{4A506424-8F54-4FD1-8D7D-9FD8A965B6E9}" srcOrd="1" destOrd="0" presId="urn:microsoft.com/office/officeart/2005/8/layout/orgChart1"/>
    <dgm:cxn modelId="{5F4DCA28-4D1E-43CA-9775-9A29AD8C5EAF}" type="presParOf" srcId="{2A4DBB83-75B4-4A4D-9E7F-678B3003A415}" destId="{D2BC1DB6-8461-45AD-80A5-D7335D73747E}" srcOrd="2" destOrd="0" presId="urn:microsoft.com/office/officeart/2005/8/layout/orgChart1"/>
    <dgm:cxn modelId="{1D73788E-5E77-4448-935C-192A775E124C}" type="presParOf" srcId="{FB8C7077-72CE-483F-B968-44664592FAF9}" destId="{5518EA85-A787-4C6C-9664-276D80E980C5}" srcOrd="2" destOrd="0" presId="urn:microsoft.com/office/officeart/2005/8/layout/orgChart1"/>
    <dgm:cxn modelId="{8C116F09-571E-45E9-BFC7-BF887DC9091C}" type="presParOf" srcId="{0E7AFD8A-A21B-4788-98B7-274E48E57116}" destId="{3541241F-DB06-4E95-83A2-9B70D6736E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6D9E36-43AB-40DE-9928-5D7B92B8B72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9924166D-2056-4398-99C0-825A0E6AB848}">
      <dgm:prSet phldrT="[Текст]" phldr="1"/>
      <dgm:spPr/>
      <dgm:t>
        <a:bodyPr/>
        <a:lstStyle/>
        <a:p>
          <a:endParaRPr lang="ru-RU"/>
        </a:p>
      </dgm:t>
    </dgm:pt>
    <dgm:pt modelId="{5A78C1EA-C7B3-4692-9C86-26E89918DA92}" type="parTrans" cxnId="{3030B1BF-06ED-4651-92CF-13C2446CF20E}">
      <dgm:prSet/>
      <dgm:spPr/>
      <dgm:t>
        <a:bodyPr/>
        <a:lstStyle/>
        <a:p>
          <a:endParaRPr lang="ru-RU"/>
        </a:p>
      </dgm:t>
    </dgm:pt>
    <dgm:pt modelId="{D34FD94E-F22D-46EC-91CB-44062D875B16}" type="sibTrans" cxnId="{3030B1BF-06ED-4651-92CF-13C2446CF20E}">
      <dgm:prSet/>
      <dgm:spPr/>
      <dgm:t>
        <a:bodyPr/>
        <a:lstStyle/>
        <a:p>
          <a:endParaRPr lang="ru-RU"/>
        </a:p>
      </dgm:t>
    </dgm:pt>
    <dgm:pt modelId="{346C3364-44CF-4ED3-806F-77013FCF76AD}" type="asst">
      <dgm:prSet phldrT="[Текст]" phldr="1"/>
      <dgm:spPr/>
      <dgm:t>
        <a:bodyPr/>
        <a:lstStyle/>
        <a:p>
          <a:endParaRPr lang="ru-RU"/>
        </a:p>
      </dgm:t>
    </dgm:pt>
    <dgm:pt modelId="{313A52ED-8006-4577-BB75-03B64EC5B7EA}" type="parTrans" cxnId="{0799D9EB-6562-4E36-856E-154949B7C522}">
      <dgm:prSet/>
      <dgm:spPr/>
      <dgm:t>
        <a:bodyPr/>
        <a:lstStyle/>
        <a:p>
          <a:endParaRPr lang="ru-RU"/>
        </a:p>
      </dgm:t>
    </dgm:pt>
    <dgm:pt modelId="{2B68374D-EE3E-4B80-B832-AE1FEEB8C908}" type="sibTrans" cxnId="{0799D9EB-6562-4E36-856E-154949B7C522}">
      <dgm:prSet/>
      <dgm:spPr/>
      <dgm:t>
        <a:bodyPr/>
        <a:lstStyle/>
        <a:p>
          <a:endParaRPr lang="ru-RU"/>
        </a:p>
      </dgm:t>
    </dgm:pt>
    <dgm:pt modelId="{642CF92F-E66A-4CFF-9E54-69380CA0CB74}">
      <dgm:prSet phldrT="[Текст]" phldr="1"/>
      <dgm:spPr/>
      <dgm:t>
        <a:bodyPr/>
        <a:lstStyle/>
        <a:p>
          <a:endParaRPr lang="ru-RU"/>
        </a:p>
      </dgm:t>
    </dgm:pt>
    <dgm:pt modelId="{E7131C76-E7DD-4CE1-972D-285EEECE2293}" type="parTrans" cxnId="{DC309064-C08E-4E40-A7CB-36C52C5CECD8}">
      <dgm:prSet/>
      <dgm:spPr/>
      <dgm:t>
        <a:bodyPr/>
        <a:lstStyle/>
        <a:p>
          <a:endParaRPr lang="ru-RU"/>
        </a:p>
      </dgm:t>
    </dgm:pt>
    <dgm:pt modelId="{662EED61-2431-4A0B-857E-FB4968E986F9}" type="sibTrans" cxnId="{DC309064-C08E-4E40-A7CB-36C52C5CECD8}">
      <dgm:prSet/>
      <dgm:spPr/>
      <dgm:t>
        <a:bodyPr/>
        <a:lstStyle/>
        <a:p>
          <a:endParaRPr lang="ru-RU"/>
        </a:p>
      </dgm:t>
    </dgm:pt>
    <dgm:pt modelId="{59E086E7-B910-475E-8677-E7C1CDE1D385}">
      <dgm:prSet phldrT="[Текст]" phldr="1"/>
      <dgm:spPr/>
      <dgm:t>
        <a:bodyPr/>
        <a:lstStyle/>
        <a:p>
          <a:endParaRPr lang="ru-RU"/>
        </a:p>
      </dgm:t>
    </dgm:pt>
    <dgm:pt modelId="{5E7DE9F0-E41C-48B9-93FF-3C6D8F9E58B8}" type="parTrans" cxnId="{7B9F0D3F-07E7-4BE4-A26B-99F22DBCB14A}">
      <dgm:prSet/>
      <dgm:spPr/>
      <dgm:t>
        <a:bodyPr/>
        <a:lstStyle/>
        <a:p>
          <a:endParaRPr lang="ru-RU"/>
        </a:p>
      </dgm:t>
    </dgm:pt>
    <dgm:pt modelId="{5F21A9EA-C692-4F3E-A183-6DBF0CA0AAF2}" type="sibTrans" cxnId="{7B9F0D3F-07E7-4BE4-A26B-99F22DBCB14A}">
      <dgm:prSet/>
      <dgm:spPr/>
      <dgm:t>
        <a:bodyPr/>
        <a:lstStyle/>
        <a:p>
          <a:endParaRPr lang="ru-RU"/>
        </a:p>
      </dgm:t>
    </dgm:pt>
    <dgm:pt modelId="{30FB953B-BD12-4FB2-A7B8-FFF2D6A51FDD}">
      <dgm:prSet phldrT="[Текст]" phldr="1"/>
      <dgm:spPr/>
      <dgm:t>
        <a:bodyPr/>
        <a:lstStyle/>
        <a:p>
          <a:endParaRPr lang="ru-RU"/>
        </a:p>
      </dgm:t>
    </dgm:pt>
    <dgm:pt modelId="{AC845077-24F6-4492-B81B-9C72B7FA2FBB}" type="parTrans" cxnId="{5D8FEC3D-EC6D-4D92-8BDD-D32D14AAFB72}">
      <dgm:prSet/>
      <dgm:spPr/>
      <dgm:t>
        <a:bodyPr/>
        <a:lstStyle/>
        <a:p>
          <a:endParaRPr lang="ru-RU"/>
        </a:p>
      </dgm:t>
    </dgm:pt>
    <dgm:pt modelId="{E493216D-CC4D-4751-A66F-39A409FF54A5}" type="sibTrans" cxnId="{5D8FEC3D-EC6D-4D92-8BDD-D32D14AAFB72}">
      <dgm:prSet/>
      <dgm:spPr/>
      <dgm:t>
        <a:bodyPr/>
        <a:lstStyle/>
        <a:p>
          <a:endParaRPr lang="ru-RU"/>
        </a:p>
      </dgm:t>
    </dgm:pt>
    <dgm:pt modelId="{B510E075-492B-4903-9732-C7970319E6CB}" type="pres">
      <dgm:prSet presAssocID="{2D6D9E36-43AB-40DE-9928-5D7B92B8B7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3F868A-84EB-46B3-B1E6-F592593669D4}" type="pres">
      <dgm:prSet presAssocID="{9924166D-2056-4398-99C0-825A0E6AB848}" presName="hierRoot1" presStyleCnt="0">
        <dgm:presLayoutVars>
          <dgm:hierBranch val="init"/>
        </dgm:presLayoutVars>
      </dgm:prSet>
      <dgm:spPr/>
    </dgm:pt>
    <dgm:pt modelId="{63A71705-DEDD-4015-A07C-67E716BEB2EE}" type="pres">
      <dgm:prSet presAssocID="{9924166D-2056-4398-99C0-825A0E6AB848}" presName="rootComposite1" presStyleCnt="0"/>
      <dgm:spPr/>
    </dgm:pt>
    <dgm:pt modelId="{C9AEE40E-2366-4758-ABF2-9BF7B688A5FB}" type="pres">
      <dgm:prSet presAssocID="{9924166D-2056-4398-99C0-825A0E6AB84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37BDFE-9D60-4FDF-90EE-578CA54BC411}" type="pres">
      <dgm:prSet presAssocID="{9924166D-2056-4398-99C0-825A0E6AB84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052FFDC-4269-4439-8492-BD5F5DE0B630}" type="pres">
      <dgm:prSet presAssocID="{9924166D-2056-4398-99C0-825A0E6AB848}" presName="hierChild2" presStyleCnt="0"/>
      <dgm:spPr/>
    </dgm:pt>
    <dgm:pt modelId="{B78662E6-0462-4F72-A2E7-C78220B13788}" type="pres">
      <dgm:prSet presAssocID="{E7131C76-E7DD-4CE1-972D-285EEECE2293}" presName="Name37" presStyleLbl="parChTrans1D2" presStyleIdx="0" presStyleCnt="4"/>
      <dgm:spPr/>
      <dgm:t>
        <a:bodyPr/>
        <a:lstStyle/>
        <a:p>
          <a:endParaRPr lang="ru-RU"/>
        </a:p>
      </dgm:t>
    </dgm:pt>
    <dgm:pt modelId="{6AF3D339-366F-4E7E-B2E9-AC0257A7DF80}" type="pres">
      <dgm:prSet presAssocID="{642CF92F-E66A-4CFF-9E54-69380CA0CB74}" presName="hierRoot2" presStyleCnt="0">
        <dgm:presLayoutVars>
          <dgm:hierBranch val="init"/>
        </dgm:presLayoutVars>
      </dgm:prSet>
      <dgm:spPr/>
    </dgm:pt>
    <dgm:pt modelId="{E249FF25-DE8F-4FD7-9C6C-79CF6DF8DCEF}" type="pres">
      <dgm:prSet presAssocID="{642CF92F-E66A-4CFF-9E54-69380CA0CB74}" presName="rootComposite" presStyleCnt="0"/>
      <dgm:spPr/>
    </dgm:pt>
    <dgm:pt modelId="{2733D99F-D790-4EDE-82B7-82CC6EF8963A}" type="pres">
      <dgm:prSet presAssocID="{642CF92F-E66A-4CFF-9E54-69380CA0CB7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CEC663-0014-4AC6-A9F9-5F2BC6F14582}" type="pres">
      <dgm:prSet presAssocID="{642CF92F-E66A-4CFF-9E54-69380CA0CB74}" presName="rootConnector" presStyleLbl="node2" presStyleIdx="0" presStyleCnt="3"/>
      <dgm:spPr/>
      <dgm:t>
        <a:bodyPr/>
        <a:lstStyle/>
        <a:p>
          <a:endParaRPr lang="ru-RU"/>
        </a:p>
      </dgm:t>
    </dgm:pt>
    <dgm:pt modelId="{B3AC2494-6B11-47CF-9A9B-D3130EB2E70C}" type="pres">
      <dgm:prSet presAssocID="{642CF92F-E66A-4CFF-9E54-69380CA0CB74}" presName="hierChild4" presStyleCnt="0"/>
      <dgm:spPr/>
    </dgm:pt>
    <dgm:pt modelId="{17CA7B1A-3C05-43D3-9CF0-1591BD2D4AE9}" type="pres">
      <dgm:prSet presAssocID="{642CF92F-E66A-4CFF-9E54-69380CA0CB74}" presName="hierChild5" presStyleCnt="0"/>
      <dgm:spPr/>
    </dgm:pt>
    <dgm:pt modelId="{7AF7020F-7CF7-4844-A64F-FA2A932A460C}" type="pres">
      <dgm:prSet presAssocID="{5E7DE9F0-E41C-48B9-93FF-3C6D8F9E58B8}" presName="Name37" presStyleLbl="parChTrans1D2" presStyleIdx="1" presStyleCnt="4"/>
      <dgm:spPr/>
      <dgm:t>
        <a:bodyPr/>
        <a:lstStyle/>
        <a:p>
          <a:endParaRPr lang="ru-RU"/>
        </a:p>
      </dgm:t>
    </dgm:pt>
    <dgm:pt modelId="{8BA2F8C5-FD8B-4BAC-96D2-F1EF1FB7A7C2}" type="pres">
      <dgm:prSet presAssocID="{59E086E7-B910-475E-8677-E7C1CDE1D385}" presName="hierRoot2" presStyleCnt="0">
        <dgm:presLayoutVars>
          <dgm:hierBranch val="init"/>
        </dgm:presLayoutVars>
      </dgm:prSet>
      <dgm:spPr/>
    </dgm:pt>
    <dgm:pt modelId="{FC54A586-AAAA-44DC-A374-753B512E0AF7}" type="pres">
      <dgm:prSet presAssocID="{59E086E7-B910-475E-8677-E7C1CDE1D385}" presName="rootComposite" presStyleCnt="0"/>
      <dgm:spPr/>
    </dgm:pt>
    <dgm:pt modelId="{5737FC12-CD27-4427-9AB1-3F4E55BAF6D9}" type="pres">
      <dgm:prSet presAssocID="{59E086E7-B910-475E-8677-E7C1CDE1D38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6A307D-AD9F-4B17-A16A-05C51CD6A5B1}" type="pres">
      <dgm:prSet presAssocID="{59E086E7-B910-475E-8677-E7C1CDE1D385}" presName="rootConnector" presStyleLbl="node2" presStyleIdx="1" presStyleCnt="3"/>
      <dgm:spPr/>
      <dgm:t>
        <a:bodyPr/>
        <a:lstStyle/>
        <a:p>
          <a:endParaRPr lang="ru-RU"/>
        </a:p>
      </dgm:t>
    </dgm:pt>
    <dgm:pt modelId="{22A7BE62-EECC-4551-B3C5-17AA5ADA7260}" type="pres">
      <dgm:prSet presAssocID="{59E086E7-B910-475E-8677-E7C1CDE1D385}" presName="hierChild4" presStyleCnt="0"/>
      <dgm:spPr/>
    </dgm:pt>
    <dgm:pt modelId="{709F69EA-6446-4DEC-BA8A-793A87C2D42F}" type="pres">
      <dgm:prSet presAssocID="{59E086E7-B910-475E-8677-E7C1CDE1D385}" presName="hierChild5" presStyleCnt="0"/>
      <dgm:spPr/>
    </dgm:pt>
    <dgm:pt modelId="{5C59EE4A-7B5B-4E6A-96EE-4F648F0B40C7}" type="pres">
      <dgm:prSet presAssocID="{AC845077-24F6-4492-B81B-9C72B7FA2FBB}" presName="Name37" presStyleLbl="parChTrans1D2" presStyleIdx="2" presStyleCnt="4"/>
      <dgm:spPr/>
      <dgm:t>
        <a:bodyPr/>
        <a:lstStyle/>
        <a:p>
          <a:endParaRPr lang="ru-RU"/>
        </a:p>
      </dgm:t>
    </dgm:pt>
    <dgm:pt modelId="{C4D6F456-F53B-448B-AE78-F12EA21BC485}" type="pres">
      <dgm:prSet presAssocID="{30FB953B-BD12-4FB2-A7B8-FFF2D6A51FDD}" presName="hierRoot2" presStyleCnt="0">
        <dgm:presLayoutVars>
          <dgm:hierBranch val="init"/>
        </dgm:presLayoutVars>
      </dgm:prSet>
      <dgm:spPr/>
    </dgm:pt>
    <dgm:pt modelId="{DE7658FE-9753-4826-A9A9-526B79D69718}" type="pres">
      <dgm:prSet presAssocID="{30FB953B-BD12-4FB2-A7B8-FFF2D6A51FDD}" presName="rootComposite" presStyleCnt="0"/>
      <dgm:spPr/>
    </dgm:pt>
    <dgm:pt modelId="{7FACFD0F-BE62-4C9F-A264-0E9D1DB1CC46}" type="pres">
      <dgm:prSet presAssocID="{30FB953B-BD12-4FB2-A7B8-FFF2D6A51FD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CDDDE6-8EF8-4C49-87FC-E02806649803}" type="pres">
      <dgm:prSet presAssocID="{30FB953B-BD12-4FB2-A7B8-FFF2D6A51FDD}" presName="rootConnector" presStyleLbl="node2" presStyleIdx="2" presStyleCnt="3"/>
      <dgm:spPr/>
      <dgm:t>
        <a:bodyPr/>
        <a:lstStyle/>
        <a:p>
          <a:endParaRPr lang="ru-RU"/>
        </a:p>
      </dgm:t>
    </dgm:pt>
    <dgm:pt modelId="{310F481B-A818-40DF-A725-24ACECE5DF36}" type="pres">
      <dgm:prSet presAssocID="{30FB953B-BD12-4FB2-A7B8-FFF2D6A51FDD}" presName="hierChild4" presStyleCnt="0"/>
      <dgm:spPr/>
    </dgm:pt>
    <dgm:pt modelId="{2A42D4FD-AB56-4737-9935-FB553FC64D5A}" type="pres">
      <dgm:prSet presAssocID="{30FB953B-BD12-4FB2-A7B8-FFF2D6A51FDD}" presName="hierChild5" presStyleCnt="0"/>
      <dgm:spPr/>
    </dgm:pt>
    <dgm:pt modelId="{6EBA724A-A1D7-41AE-820A-7E44162DFB32}" type="pres">
      <dgm:prSet presAssocID="{9924166D-2056-4398-99C0-825A0E6AB848}" presName="hierChild3" presStyleCnt="0"/>
      <dgm:spPr/>
    </dgm:pt>
    <dgm:pt modelId="{A5076D69-0911-42E9-BC32-280253B9DE45}" type="pres">
      <dgm:prSet presAssocID="{313A52ED-8006-4577-BB75-03B64EC5B7EA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9B7D87A9-C6AF-42BA-B293-212D3A6C5E33}" type="pres">
      <dgm:prSet presAssocID="{346C3364-44CF-4ED3-806F-77013FCF76AD}" presName="hierRoot3" presStyleCnt="0">
        <dgm:presLayoutVars>
          <dgm:hierBranch val="init"/>
        </dgm:presLayoutVars>
      </dgm:prSet>
      <dgm:spPr/>
    </dgm:pt>
    <dgm:pt modelId="{75116BB4-5F87-4316-BF84-063292341AC0}" type="pres">
      <dgm:prSet presAssocID="{346C3364-44CF-4ED3-806F-77013FCF76AD}" presName="rootComposite3" presStyleCnt="0"/>
      <dgm:spPr/>
    </dgm:pt>
    <dgm:pt modelId="{C35BEE00-6833-4A6B-AA27-6AEAA1EF504C}" type="pres">
      <dgm:prSet presAssocID="{346C3364-44CF-4ED3-806F-77013FCF76A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F75B24-858C-478E-90AF-F7CC890F2759}" type="pres">
      <dgm:prSet presAssocID="{346C3364-44CF-4ED3-806F-77013FCF76AD}" presName="rootConnector3" presStyleLbl="asst1" presStyleIdx="0" presStyleCnt="1"/>
      <dgm:spPr/>
      <dgm:t>
        <a:bodyPr/>
        <a:lstStyle/>
        <a:p>
          <a:endParaRPr lang="ru-RU"/>
        </a:p>
      </dgm:t>
    </dgm:pt>
    <dgm:pt modelId="{51B139D8-FE63-47A5-8858-4FF1FA12708E}" type="pres">
      <dgm:prSet presAssocID="{346C3364-44CF-4ED3-806F-77013FCF76AD}" presName="hierChild6" presStyleCnt="0"/>
      <dgm:spPr/>
    </dgm:pt>
    <dgm:pt modelId="{5CFF8B99-D387-4465-AE2F-9C709CA776D8}" type="pres">
      <dgm:prSet presAssocID="{346C3364-44CF-4ED3-806F-77013FCF76AD}" presName="hierChild7" presStyleCnt="0"/>
      <dgm:spPr/>
    </dgm:pt>
  </dgm:ptLst>
  <dgm:cxnLst>
    <dgm:cxn modelId="{55334D83-1CE2-4304-878C-ECB45B1A22AE}" type="presOf" srcId="{9924166D-2056-4398-99C0-825A0E6AB848}" destId="{A937BDFE-9D60-4FDF-90EE-578CA54BC411}" srcOrd="1" destOrd="0" presId="urn:microsoft.com/office/officeart/2005/8/layout/orgChart1"/>
    <dgm:cxn modelId="{3030B1BF-06ED-4651-92CF-13C2446CF20E}" srcId="{2D6D9E36-43AB-40DE-9928-5D7B92B8B72C}" destId="{9924166D-2056-4398-99C0-825A0E6AB848}" srcOrd="0" destOrd="0" parTransId="{5A78C1EA-C7B3-4692-9C86-26E89918DA92}" sibTransId="{D34FD94E-F22D-46EC-91CB-44062D875B16}"/>
    <dgm:cxn modelId="{47E9810C-CD13-4C62-A134-2B4B25B4C6AE}" type="presOf" srcId="{642CF92F-E66A-4CFF-9E54-69380CA0CB74}" destId="{2733D99F-D790-4EDE-82B7-82CC6EF8963A}" srcOrd="0" destOrd="0" presId="urn:microsoft.com/office/officeart/2005/8/layout/orgChart1"/>
    <dgm:cxn modelId="{6C4F6BC5-16E0-4029-944C-68C5699EEE37}" type="presOf" srcId="{346C3364-44CF-4ED3-806F-77013FCF76AD}" destId="{10F75B24-858C-478E-90AF-F7CC890F2759}" srcOrd="1" destOrd="0" presId="urn:microsoft.com/office/officeart/2005/8/layout/orgChart1"/>
    <dgm:cxn modelId="{4DF0CB0C-0D62-4023-A5B1-D3B3E899C57C}" type="presOf" srcId="{9924166D-2056-4398-99C0-825A0E6AB848}" destId="{C9AEE40E-2366-4758-ABF2-9BF7B688A5FB}" srcOrd="0" destOrd="0" presId="urn:microsoft.com/office/officeart/2005/8/layout/orgChart1"/>
    <dgm:cxn modelId="{F7F22085-9337-4937-80BC-FA0E00B9A046}" type="presOf" srcId="{2D6D9E36-43AB-40DE-9928-5D7B92B8B72C}" destId="{B510E075-492B-4903-9732-C7970319E6CB}" srcOrd="0" destOrd="0" presId="urn:microsoft.com/office/officeart/2005/8/layout/orgChart1"/>
    <dgm:cxn modelId="{A2408194-E916-47EB-8A7F-1CAB5094DA6B}" type="presOf" srcId="{AC845077-24F6-4492-B81B-9C72B7FA2FBB}" destId="{5C59EE4A-7B5B-4E6A-96EE-4F648F0B40C7}" srcOrd="0" destOrd="0" presId="urn:microsoft.com/office/officeart/2005/8/layout/orgChart1"/>
    <dgm:cxn modelId="{74D61BDE-98A7-4EA7-94A0-AEE3BDD78033}" type="presOf" srcId="{642CF92F-E66A-4CFF-9E54-69380CA0CB74}" destId="{86CEC663-0014-4AC6-A9F9-5F2BC6F14582}" srcOrd="1" destOrd="0" presId="urn:microsoft.com/office/officeart/2005/8/layout/orgChart1"/>
    <dgm:cxn modelId="{A8D1AFE6-0064-4FDD-90A0-6A84C5F00D62}" type="presOf" srcId="{346C3364-44CF-4ED3-806F-77013FCF76AD}" destId="{C35BEE00-6833-4A6B-AA27-6AEAA1EF504C}" srcOrd="0" destOrd="0" presId="urn:microsoft.com/office/officeart/2005/8/layout/orgChart1"/>
    <dgm:cxn modelId="{DC309064-C08E-4E40-A7CB-36C52C5CECD8}" srcId="{9924166D-2056-4398-99C0-825A0E6AB848}" destId="{642CF92F-E66A-4CFF-9E54-69380CA0CB74}" srcOrd="1" destOrd="0" parTransId="{E7131C76-E7DD-4CE1-972D-285EEECE2293}" sibTransId="{662EED61-2431-4A0B-857E-FB4968E986F9}"/>
    <dgm:cxn modelId="{63BC1B68-88D2-4A4B-8D81-F5895393B0B9}" type="presOf" srcId="{59E086E7-B910-475E-8677-E7C1CDE1D385}" destId="{636A307D-AD9F-4B17-A16A-05C51CD6A5B1}" srcOrd="1" destOrd="0" presId="urn:microsoft.com/office/officeart/2005/8/layout/orgChart1"/>
    <dgm:cxn modelId="{480EBA72-816D-4689-BABF-2E60F6B21970}" type="presOf" srcId="{E7131C76-E7DD-4CE1-972D-285EEECE2293}" destId="{B78662E6-0462-4F72-A2E7-C78220B13788}" srcOrd="0" destOrd="0" presId="urn:microsoft.com/office/officeart/2005/8/layout/orgChart1"/>
    <dgm:cxn modelId="{C6DB7EA9-A02E-4ABC-AFA8-85D5626D875F}" type="presOf" srcId="{313A52ED-8006-4577-BB75-03B64EC5B7EA}" destId="{A5076D69-0911-42E9-BC32-280253B9DE45}" srcOrd="0" destOrd="0" presId="urn:microsoft.com/office/officeart/2005/8/layout/orgChart1"/>
    <dgm:cxn modelId="{8FB25A83-6595-4D0A-8C83-11375D6C28F5}" type="presOf" srcId="{30FB953B-BD12-4FB2-A7B8-FFF2D6A51FDD}" destId="{7FACFD0F-BE62-4C9F-A264-0E9D1DB1CC46}" srcOrd="0" destOrd="0" presId="urn:microsoft.com/office/officeart/2005/8/layout/orgChart1"/>
    <dgm:cxn modelId="{93B9D9AB-E113-4DE6-A757-4D400A28F6C1}" type="presOf" srcId="{30FB953B-BD12-4FB2-A7B8-FFF2D6A51FDD}" destId="{E0CDDDE6-8EF8-4C49-87FC-E02806649803}" srcOrd="1" destOrd="0" presId="urn:microsoft.com/office/officeart/2005/8/layout/orgChart1"/>
    <dgm:cxn modelId="{40593CF2-84F2-481A-B7BA-56A1247B0A2C}" type="presOf" srcId="{59E086E7-B910-475E-8677-E7C1CDE1D385}" destId="{5737FC12-CD27-4427-9AB1-3F4E55BAF6D9}" srcOrd="0" destOrd="0" presId="urn:microsoft.com/office/officeart/2005/8/layout/orgChart1"/>
    <dgm:cxn modelId="{5D8FEC3D-EC6D-4D92-8BDD-D32D14AAFB72}" srcId="{9924166D-2056-4398-99C0-825A0E6AB848}" destId="{30FB953B-BD12-4FB2-A7B8-FFF2D6A51FDD}" srcOrd="3" destOrd="0" parTransId="{AC845077-24F6-4492-B81B-9C72B7FA2FBB}" sibTransId="{E493216D-CC4D-4751-A66F-39A409FF54A5}"/>
    <dgm:cxn modelId="{5EA9A4B7-45C4-4A3C-B8A7-5EAE2A7319DD}" type="presOf" srcId="{5E7DE9F0-E41C-48B9-93FF-3C6D8F9E58B8}" destId="{7AF7020F-7CF7-4844-A64F-FA2A932A460C}" srcOrd="0" destOrd="0" presId="urn:microsoft.com/office/officeart/2005/8/layout/orgChart1"/>
    <dgm:cxn modelId="{0799D9EB-6562-4E36-856E-154949B7C522}" srcId="{9924166D-2056-4398-99C0-825A0E6AB848}" destId="{346C3364-44CF-4ED3-806F-77013FCF76AD}" srcOrd="0" destOrd="0" parTransId="{313A52ED-8006-4577-BB75-03B64EC5B7EA}" sibTransId="{2B68374D-EE3E-4B80-B832-AE1FEEB8C908}"/>
    <dgm:cxn modelId="{7B9F0D3F-07E7-4BE4-A26B-99F22DBCB14A}" srcId="{9924166D-2056-4398-99C0-825A0E6AB848}" destId="{59E086E7-B910-475E-8677-E7C1CDE1D385}" srcOrd="2" destOrd="0" parTransId="{5E7DE9F0-E41C-48B9-93FF-3C6D8F9E58B8}" sibTransId="{5F21A9EA-C692-4F3E-A183-6DBF0CA0AAF2}"/>
    <dgm:cxn modelId="{24C51CD3-749D-4E02-A90F-CA2CC3AB0720}" type="presParOf" srcId="{B510E075-492B-4903-9732-C7970319E6CB}" destId="{0E3F868A-84EB-46B3-B1E6-F592593669D4}" srcOrd="0" destOrd="0" presId="urn:microsoft.com/office/officeart/2005/8/layout/orgChart1"/>
    <dgm:cxn modelId="{523CD30F-CABE-4A38-8874-2838FAE21086}" type="presParOf" srcId="{0E3F868A-84EB-46B3-B1E6-F592593669D4}" destId="{63A71705-DEDD-4015-A07C-67E716BEB2EE}" srcOrd="0" destOrd="0" presId="urn:microsoft.com/office/officeart/2005/8/layout/orgChart1"/>
    <dgm:cxn modelId="{27BDB376-2263-4667-9DA7-954146F4A48F}" type="presParOf" srcId="{63A71705-DEDD-4015-A07C-67E716BEB2EE}" destId="{C9AEE40E-2366-4758-ABF2-9BF7B688A5FB}" srcOrd="0" destOrd="0" presId="urn:microsoft.com/office/officeart/2005/8/layout/orgChart1"/>
    <dgm:cxn modelId="{39C52594-EFCB-4C1A-BCE1-02DD99EAA914}" type="presParOf" srcId="{63A71705-DEDD-4015-A07C-67E716BEB2EE}" destId="{A937BDFE-9D60-4FDF-90EE-578CA54BC411}" srcOrd="1" destOrd="0" presId="urn:microsoft.com/office/officeart/2005/8/layout/orgChart1"/>
    <dgm:cxn modelId="{3ABDA99B-A8BE-4C12-86F0-45E256FFA261}" type="presParOf" srcId="{0E3F868A-84EB-46B3-B1E6-F592593669D4}" destId="{5052FFDC-4269-4439-8492-BD5F5DE0B630}" srcOrd="1" destOrd="0" presId="urn:microsoft.com/office/officeart/2005/8/layout/orgChart1"/>
    <dgm:cxn modelId="{1201582D-2A6C-4E02-B855-3F1B33881058}" type="presParOf" srcId="{5052FFDC-4269-4439-8492-BD5F5DE0B630}" destId="{B78662E6-0462-4F72-A2E7-C78220B13788}" srcOrd="0" destOrd="0" presId="urn:microsoft.com/office/officeart/2005/8/layout/orgChart1"/>
    <dgm:cxn modelId="{28E8173B-D503-4880-9356-966F579C6A1B}" type="presParOf" srcId="{5052FFDC-4269-4439-8492-BD5F5DE0B630}" destId="{6AF3D339-366F-4E7E-B2E9-AC0257A7DF80}" srcOrd="1" destOrd="0" presId="urn:microsoft.com/office/officeart/2005/8/layout/orgChart1"/>
    <dgm:cxn modelId="{0380B39F-3BA5-4799-BF1E-519B2647CDE0}" type="presParOf" srcId="{6AF3D339-366F-4E7E-B2E9-AC0257A7DF80}" destId="{E249FF25-DE8F-4FD7-9C6C-79CF6DF8DCEF}" srcOrd="0" destOrd="0" presId="urn:microsoft.com/office/officeart/2005/8/layout/orgChart1"/>
    <dgm:cxn modelId="{17CC036B-1726-42A0-A014-AA6F9062CC70}" type="presParOf" srcId="{E249FF25-DE8F-4FD7-9C6C-79CF6DF8DCEF}" destId="{2733D99F-D790-4EDE-82B7-82CC6EF8963A}" srcOrd="0" destOrd="0" presId="urn:microsoft.com/office/officeart/2005/8/layout/orgChart1"/>
    <dgm:cxn modelId="{A1BF94A0-8A4C-457A-B768-230EC39CB149}" type="presParOf" srcId="{E249FF25-DE8F-4FD7-9C6C-79CF6DF8DCEF}" destId="{86CEC663-0014-4AC6-A9F9-5F2BC6F14582}" srcOrd="1" destOrd="0" presId="urn:microsoft.com/office/officeart/2005/8/layout/orgChart1"/>
    <dgm:cxn modelId="{462B266D-ECA5-421D-82C3-94DF65E720BA}" type="presParOf" srcId="{6AF3D339-366F-4E7E-B2E9-AC0257A7DF80}" destId="{B3AC2494-6B11-47CF-9A9B-D3130EB2E70C}" srcOrd="1" destOrd="0" presId="urn:microsoft.com/office/officeart/2005/8/layout/orgChart1"/>
    <dgm:cxn modelId="{2504092F-C853-479D-B96C-13912D35CBF4}" type="presParOf" srcId="{6AF3D339-366F-4E7E-B2E9-AC0257A7DF80}" destId="{17CA7B1A-3C05-43D3-9CF0-1591BD2D4AE9}" srcOrd="2" destOrd="0" presId="urn:microsoft.com/office/officeart/2005/8/layout/orgChart1"/>
    <dgm:cxn modelId="{2132B117-2B87-425D-AD02-294287C6156E}" type="presParOf" srcId="{5052FFDC-4269-4439-8492-BD5F5DE0B630}" destId="{7AF7020F-7CF7-4844-A64F-FA2A932A460C}" srcOrd="2" destOrd="0" presId="urn:microsoft.com/office/officeart/2005/8/layout/orgChart1"/>
    <dgm:cxn modelId="{E4FB2A6D-2EE9-4675-8B5D-20E79CA8ABC9}" type="presParOf" srcId="{5052FFDC-4269-4439-8492-BD5F5DE0B630}" destId="{8BA2F8C5-FD8B-4BAC-96D2-F1EF1FB7A7C2}" srcOrd="3" destOrd="0" presId="urn:microsoft.com/office/officeart/2005/8/layout/orgChart1"/>
    <dgm:cxn modelId="{4EE30F23-B129-4398-846D-3C7675F4CAAA}" type="presParOf" srcId="{8BA2F8C5-FD8B-4BAC-96D2-F1EF1FB7A7C2}" destId="{FC54A586-AAAA-44DC-A374-753B512E0AF7}" srcOrd="0" destOrd="0" presId="urn:microsoft.com/office/officeart/2005/8/layout/orgChart1"/>
    <dgm:cxn modelId="{F383CA7F-5C83-4391-A3AA-0C3336A5EF69}" type="presParOf" srcId="{FC54A586-AAAA-44DC-A374-753B512E0AF7}" destId="{5737FC12-CD27-4427-9AB1-3F4E55BAF6D9}" srcOrd="0" destOrd="0" presId="urn:microsoft.com/office/officeart/2005/8/layout/orgChart1"/>
    <dgm:cxn modelId="{2A87DEBC-1CCA-4545-86A3-371746B571DE}" type="presParOf" srcId="{FC54A586-AAAA-44DC-A374-753B512E0AF7}" destId="{636A307D-AD9F-4B17-A16A-05C51CD6A5B1}" srcOrd="1" destOrd="0" presId="urn:microsoft.com/office/officeart/2005/8/layout/orgChart1"/>
    <dgm:cxn modelId="{AECE3316-5B1A-4A52-9FFD-2769D7B6BE66}" type="presParOf" srcId="{8BA2F8C5-FD8B-4BAC-96D2-F1EF1FB7A7C2}" destId="{22A7BE62-EECC-4551-B3C5-17AA5ADA7260}" srcOrd="1" destOrd="0" presId="urn:microsoft.com/office/officeart/2005/8/layout/orgChart1"/>
    <dgm:cxn modelId="{8683781C-45CF-4843-B900-9CF1EBB85EEB}" type="presParOf" srcId="{8BA2F8C5-FD8B-4BAC-96D2-F1EF1FB7A7C2}" destId="{709F69EA-6446-4DEC-BA8A-793A87C2D42F}" srcOrd="2" destOrd="0" presId="urn:microsoft.com/office/officeart/2005/8/layout/orgChart1"/>
    <dgm:cxn modelId="{B0659FEE-758C-42DA-B5C4-708190E45E0A}" type="presParOf" srcId="{5052FFDC-4269-4439-8492-BD5F5DE0B630}" destId="{5C59EE4A-7B5B-4E6A-96EE-4F648F0B40C7}" srcOrd="4" destOrd="0" presId="urn:microsoft.com/office/officeart/2005/8/layout/orgChart1"/>
    <dgm:cxn modelId="{6D449236-60C9-4FC9-8893-A4D5A8012884}" type="presParOf" srcId="{5052FFDC-4269-4439-8492-BD5F5DE0B630}" destId="{C4D6F456-F53B-448B-AE78-F12EA21BC485}" srcOrd="5" destOrd="0" presId="urn:microsoft.com/office/officeart/2005/8/layout/orgChart1"/>
    <dgm:cxn modelId="{0F4D6B16-2D91-40CB-8644-3B4FE1F148C7}" type="presParOf" srcId="{C4D6F456-F53B-448B-AE78-F12EA21BC485}" destId="{DE7658FE-9753-4826-A9A9-526B79D69718}" srcOrd="0" destOrd="0" presId="urn:microsoft.com/office/officeart/2005/8/layout/orgChart1"/>
    <dgm:cxn modelId="{785B9F7F-8447-4D54-A3F0-4BA4C6586E4F}" type="presParOf" srcId="{DE7658FE-9753-4826-A9A9-526B79D69718}" destId="{7FACFD0F-BE62-4C9F-A264-0E9D1DB1CC46}" srcOrd="0" destOrd="0" presId="urn:microsoft.com/office/officeart/2005/8/layout/orgChart1"/>
    <dgm:cxn modelId="{12BD1E39-27FB-40ED-8079-FB74A902E819}" type="presParOf" srcId="{DE7658FE-9753-4826-A9A9-526B79D69718}" destId="{E0CDDDE6-8EF8-4C49-87FC-E02806649803}" srcOrd="1" destOrd="0" presId="urn:microsoft.com/office/officeart/2005/8/layout/orgChart1"/>
    <dgm:cxn modelId="{5CEB98E1-1949-4D2E-8B27-708E20000ED5}" type="presParOf" srcId="{C4D6F456-F53B-448B-AE78-F12EA21BC485}" destId="{310F481B-A818-40DF-A725-24ACECE5DF36}" srcOrd="1" destOrd="0" presId="urn:microsoft.com/office/officeart/2005/8/layout/orgChart1"/>
    <dgm:cxn modelId="{25F428D0-3D33-4E7B-B844-7C494A24D481}" type="presParOf" srcId="{C4D6F456-F53B-448B-AE78-F12EA21BC485}" destId="{2A42D4FD-AB56-4737-9935-FB553FC64D5A}" srcOrd="2" destOrd="0" presId="urn:microsoft.com/office/officeart/2005/8/layout/orgChart1"/>
    <dgm:cxn modelId="{0BD2893F-3588-403A-B77F-F20667511DFB}" type="presParOf" srcId="{0E3F868A-84EB-46B3-B1E6-F592593669D4}" destId="{6EBA724A-A1D7-41AE-820A-7E44162DFB32}" srcOrd="2" destOrd="0" presId="urn:microsoft.com/office/officeart/2005/8/layout/orgChart1"/>
    <dgm:cxn modelId="{11E2A04F-9283-4DB1-BDE4-A34C9736581C}" type="presParOf" srcId="{6EBA724A-A1D7-41AE-820A-7E44162DFB32}" destId="{A5076D69-0911-42E9-BC32-280253B9DE45}" srcOrd="0" destOrd="0" presId="urn:microsoft.com/office/officeart/2005/8/layout/orgChart1"/>
    <dgm:cxn modelId="{5E108F1D-5E3A-4823-A11B-1EEA16BB1208}" type="presParOf" srcId="{6EBA724A-A1D7-41AE-820A-7E44162DFB32}" destId="{9B7D87A9-C6AF-42BA-B293-212D3A6C5E33}" srcOrd="1" destOrd="0" presId="urn:microsoft.com/office/officeart/2005/8/layout/orgChart1"/>
    <dgm:cxn modelId="{03D80E3F-3ED2-4C9A-81A7-F70BAE34E42B}" type="presParOf" srcId="{9B7D87A9-C6AF-42BA-B293-212D3A6C5E33}" destId="{75116BB4-5F87-4316-BF84-063292341AC0}" srcOrd="0" destOrd="0" presId="urn:microsoft.com/office/officeart/2005/8/layout/orgChart1"/>
    <dgm:cxn modelId="{C78C679F-F3DB-4311-AB88-FF8CDE941C85}" type="presParOf" srcId="{75116BB4-5F87-4316-BF84-063292341AC0}" destId="{C35BEE00-6833-4A6B-AA27-6AEAA1EF504C}" srcOrd="0" destOrd="0" presId="urn:microsoft.com/office/officeart/2005/8/layout/orgChart1"/>
    <dgm:cxn modelId="{2A9998B9-DA93-410A-A207-4967B9707026}" type="presParOf" srcId="{75116BB4-5F87-4316-BF84-063292341AC0}" destId="{10F75B24-858C-478E-90AF-F7CC890F2759}" srcOrd="1" destOrd="0" presId="urn:microsoft.com/office/officeart/2005/8/layout/orgChart1"/>
    <dgm:cxn modelId="{2ACE211E-22C4-4BBF-BBDF-7009C1CE7974}" type="presParOf" srcId="{9B7D87A9-C6AF-42BA-B293-212D3A6C5E33}" destId="{51B139D8-FE63-47A5-8858-4FF1FA12708E}" srcOrd="1" destOrd="0" presId="urn:microsoft.com/office/officeart/2005/8/layout/orgChart1"/>
    <dgm:cxn modelId="{99374E43-3FB3-4C68-801F-0EC6E0E645F7}" type="presParOf" srcId="{9B7D87A9-C6AF-42BA-B293-212D3A6C5E33}" destId="{5CFF8B99-D387-4465-AE2F-9C709CA776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1E646F-9F3F-44C0-A852-ABBB47FAFA1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C7A67B9-934A-47E9-8D28-FAE3F7EEBDB0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Georgia" pitchFamily="18" charset="0"/>
            </a:rPr>
            <a:t>Расходы  по проекту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eorgia" pitchFamily="18" charset="0"/>
            </a:rPr>
            <a:t>– 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Georgia" pitchFamily="18" charset="0"/>
            </a:rPr>
            <a:t>421,1 млн. рублей </a:t>
          </a: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eorgia" pitchFamily="18" charset="0"/>
            </a:rPr>
            <a:t> -</a:t>
          </a: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eorgia" pitchFamily="18" charset="0"/>
            </a:rPr>
            <a:t>44,2%</a:t>
          </a:r>
        </a:p>
      </dgm:t>
    </dgm:pt>
    <dgm:pt modelId="{6665054A-9569-40EB-8BCC-D0636E29BD69}" type="parTrans" cxnId="{5413D18A-CA9A-4C7E-A3AB-D207FD631AE9}">
      <dgm:prSet/>
      <dgm:spPr/>
      <dgm:t>
        <a:bodyPr/>
        <a:lstStyle/>
        <a:p>
          <a:endParaRPr lang="ru-RU"/>
        </a:p>
      </dgm:t>
    </dgm:pt>
    <dgm:pt modelId="{F1D4EACE-61BE-4A22-89F0-CA3B1CC2F376}" type="sibTrans" cxnId="{5413D18A-CA9A-4C7E-A3AB-D207FD631AE9}">
      <dgm:prSet/>
      <dgm:spPr/>
      <dgm:t>
        <a:bodyPr/>
        <a:lstStyle/>
        <a:p>
          <a:endParaRPr lang="ru-RU"/>
        </a:p>
      </dgm:t>
    </dgm:pt>
    <dgm:pt modelId="{57DC57CC-8D3C-4488-9CAA-8C2C90E065D5}" type="pres">
      <dgm:prSet presAssocID="{091E646F-9F3F-44C0-A852-ABBB47FAFA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DB73B02-6864-4B8A-83AB-F2573BB10844}" type="pres">
      <dgm:prSet presAssocID="{CC7A67B9-934A-47E9-8D28-FAE3F7EEBDB0}" presName="hierRoot1" presStyleCnt="0">
        <dgm:presLayoutVars>
          <dgm:hierBranch/>
        </dgm:presLayoutVars>
      </dgm:prSet>
      <dgm:spPr/>
    </dgm:pt>
    <dgm:pt modelId="{B411976A-C25B-49E5-B21F-CDA91B058A39}" type="pres">
      <dgm:prSet presAssocID="{CC7A67B9-934A-47E9-8D28-FAE3F7EEBDB0}" presName="rootComposite1" presStyleCnt="0"/>
      <dgm:spPr/>
    </dgm:pt>
    <dgm:pt modelId="{92B2FDB2-1ECA-475C-9B51-E72FE7EA3503}" type="pres">
      <dgm:prSet presAssocID="{CC7A67B9-934A-47E9-8D28-FAE3F7EEBDB0}" presName="rootText1" presStyleLbl="node0" presStyleIdx="0" presStyleCnt="1" custScaleX="424160" custLinFactNeighborX="-27459" custLinFactNeighborY="6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D364C2-2C6B-411F-9658-57955347AAB1}" type="pres">
      <dgm:prSet presAssocID="{CC7A67B9-934A-47E9-8D28-FAE3F7EEBDB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BB46D34-EB8E-4A7B-95AC-41C8D8417655}" type="pres">
      <dgm:prSet presAssocID="{CC7A67B9-934A-47E9-8D28-FAE3F7EEBDB0}" presName="hierChild2" presStyleCnt="0"/>
      <dgm:spPr/>
    </dgm:pt>
    <dgm:pt modelId="{D79EC68B-F511-45FC-87F4-0895861F6842}" type="pres">
      <dgm:prSet presAssocID="{CC7A67B9-934A-47E9-8D28-FAE3F7EEBDB0}" presName="hierChild3" presStyleCnt="0"/>
      <dgm:spPr/>
    </dgm:pt>
  </dgm:ptLst>
  <dgm:cxnLst>
    <dgm:cxn modelId="{74619145-8044-4E59-84C7-B3A04A8642EB}" type="presOf" srcId="{CC7A67B9-934A-47E9-8D28-FAE3F7EEBDB0}" destId="{69D364C2-2C6B-411F-9658-57955347AAB1}" srcOrd="1" destOrd="0" presId="urn:microsoft.com/office/officeart/2005/8/layout/orgChart1"/>
    <dgm:cxn modelId="{9D30157F-0CBA-4894-82F8-ECB0F3623753}" type="presOf" srcId="{CC7A67B9-934A-47E9-8D28-FAE3F7EEBDB0}" destId="{92B2FDB2-1ECA-475C-9B51-E72FE7EA3503}" srcOrd="0" destOrd="0" presId="urn:microsoft.com/office/officeart/2005/8/layout/orgChart1"/>
    <dgm:cxn modelId="{5413D18A-CA9A-4C7E-A3AB-D207FD631AE9}" srcId="{091E646F-9F3F-44C0-A852-ABBB47FAFA1C}" destId="{CC7A67B9-934A-47E9-8D28-FAE3F7EEBDB0}" srcOrd="0" destOrd="0" parTransId="{6665054A-9569-40EB-8BCC-D0636E29BD69}" sibTransId="{F1D4EACE-61BE-4A22-89F0-CA3B1CC2F376}"/>
    <dgm:cxn modelId="{0D23F6D4-4843-4508-B413-D771427F8028}" type="presOf" srcId="{091E646F-9F3F-44C0-A852-ABBB47FAFA1C}" destId="{57DC57CC-8D3C-4488-9CAA-8C2C90E065D5}" srcOrd="0" destOrd="0" presId="urn:microsoft.com/office/officeart/2005/8/layout/orgChart1"/>
    <dgm:cxn modelId="{F0ADF29B-BD64-4EA5-8C08-A910A20208BE}" type="presParOf" srcId="{57DC57CC-8D3C-4488-9CAA-8C2C90E065D5}" destId="{0DB73B02-6864-4B8A-83AB-F2573BB10844}" srcOrd="0" destOrd="0" presId="urn:microsoft.com/office/officeart/2005/8/layout/orgChart1"/>
    <dgm:cxn modelId="{EEC0D2B6-ED5B-42CC-84BB-A6AD4E6C4919}" type="presParOf" srcId="{0DB73B02-6864-4B8A-83AB-F2573BB10844}" destId="{B411976A-C25B-49E5-B21F-CDA91B058A39}" srcOrd="0" destOrd="0" presId="urn:microsoft.com/office/officeart/2005/8/layout/orgChart1"/>
    <dgm:cxn modelId="{525B68F3-715C-4264-8E20-38B578738DD0}" type="presParOf" srcId="{B411976A-C25B-49E5-B21F-CDA91B058A39}" destId="{92B2FDB2-1ECA-475C-9B51-E72FE7EA3503}" srcOrd="0" destOrd="0" presId="urn:microsoft.com/office/officeart/2005/8/layout/orgChart1"/>
    <dgm:cxn modelId="{0FF99A3D-4684-475F-B388-42A4A3E8CB59}" type="presParOf" srcId="{B411976A-C25B-49E5-B21F-CDA91B058A39}" destId="{69D364C2-2C6B-411F-9658-57955347AAB1}" srcOrd="1" destOrd="0" presId="urn:microsoft.com/office/officeart/2005/8/layout/orgChart1"/>
    <dgm:cxn modelId="{C855B0AE-5AE4-40F4-8962-29B39524E114}" type="presParOf" srcId="{0DB73B02-6864-4B8A-83AB-F2573BB10844}" destId="{2BB46D34-EB8E-4A7B-95AC-41C8D8417655}" srcOrd="1" destOrd="0" presId="urn:microsoft.com/office/officeart/2005/8/layout/orgChart1"/>
    <dgm:cxn modelId="{56F35588-EC2A-49EC-9CE7-C31EE82D40C1}" type="presParOf" srcId="{0DB73B02-6864-4B8A-83AB-F2573BB10844}" destId="{D79EC68B-F511-45FC-87F4-0895861F68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49A517-939C-4B34-9CB7-94865D3C64C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915FEB6-15C0-4699-BDA1-F0180C46490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rPr>
            <a:t>Доплата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rPr>
            <a:t> к пенсии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rPr>
            <a:t> муници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rPr>
            <a:t>пальным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rPr>
            <a:t>служащим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rPr>
            <a:t>1,4 млн.руб</a:t>
          </a: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.</a:t>
          </a:r>
        </a:p>
      </dgm:t>
    </dgm:pt>
    <dgm:pt modelId="{95882FC5-5307-4B35-9DEA-E8CA34732D7E}" type="parTrans" cxnId="{5C89C3FD-E6C8-49AD-9C36-73348C359A2A}">
      <dgm:prSet/>
      <dgm:spPr/>
    </dgm:pt>
    <dgm:pt modelId="{48515EFC-85CE-40DC-920B-706566BF2F11}" type="sibTrans" cxnId="{5C89C3FD-E6C8-49AD-9C36-73348C359A2A}">
      <dgm:prSet/>
      <dgm:spPr/>
    </dgm:pt>
    <dgm:pt modelId="{96CCB70F-A82D-4B0C-BE6E-3AC058CB02A0}" type="pres">
      <dgm:prSet presAssocID="{8649A517-939C-4B34-9CB7-94865D3C64C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35A4CF0-85D7-4BBC-83AC-F88E09E4DF4F}" type="pres">
      <dgm:prSet presAssocID="{6915FEB6-15C0-4699-BDA1-F0180C464907}" presName="hierRoot1" presStyleCnt="0">
        <dgm:presLayoutVars>
          <dgm:hierBranch val="l"/>
        </dgm:presLayoutVars>
      </dgm:prSet>
      <dgm:spPr/>
    </dgm:pt>
    <dgm:pt modelId="{86B5AFB4-64BF-4030-866E-E3FE52C270A3}" type="pres">
      <dgm:prSet presAssocID="{6915FEB6-15C0-4699-BDA1-F0180C464907}" presName="rootComposite1" presStyleCnt="0"/>
      <dgm:spPr/>
    </dgm:pt>
    <dgm:pt modelId="{E0736D71-D9D6-4021-A7E2-AC965837A30C}" type="pres">
      <dgm:prSet presAssocID="{6915FEB6-15C0-4699-BDA1-F0180C46490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273414-F061-444B-AD82-DFB4F186477D}" type="pres">
      <dgm:prSet presAssocID="{6915FEB6-15C0-4699-BDA1-F0180C46490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FA3B55F-6D0A-4DE8-B73A-E48C7B03DAF4}" type="pres">
      <dgm:prSet presAssocID="{6915FEB6-15C0-4699-BDA1-F0180C464907}" presName="hierChild2" presStyleCnt="0"/>
      <dgm:spPr/>
    </dgm:pt>
    <dgm:pt modelId="{F9599667-E229-45E9-8792-1986705F7C56}" type="pres">
      <dgm:prSet presAssocID="{6915FEB6-15C0-4699-BDA1-F0180C464907}" presName="hierChild3" presStyleCnt="0"/>
      <dgm:spPr/>
    </dgm:pt>
  </dgm:ptLst>
  <dgm:cxnLst>
    <dgm:cxn modelId="{8108889F-B8A0-4C59-97E5-9F0DDD05B5E3}" type="presOf" srcId="{8649A517-939C-4B34-9CB7-94865D3C64CF}" destId="{96CCB70F-A82D-4B0C-BE6E-3AC058CB02A0}" srcOrd="0" destOrd="0" presId="urn:microsoft.com/office/officeart/2005/8/layout/orgChart1"/>
    <dgm:cxn modelId="{517A7BC9-6766-44C4-8BE2-85A778EBA41F}" type="presOf" srcId="{6915FEB6-15C0-4699-BDA1-F0180C464907}" destId="{E0736D71-D9D6-4021-A7E2-AC965837A30C}" srcOrd="0" destOrd="0" presId="urn:microsoft.com/office/officeart/2005/8/layout/orgChart1"/>
    <dgm:cxn modelId="{FF5A2588-CDD6-4D7D-A12A-6355763EAFD0}" type="presOf" srcId="{6915FEB6-15C0-4699-BDA1-F0180C464907}" destId="{5E273414-F061-444B-AD82-DFB4F186477D}" srcOrd="1" destOrd="0" presId="urn:microsoft.com/office/officeart/2005/8/layout/orgChart1"/>
    <dgm:cxn modelId="{5C89C3FD-E6C8-49AD-9C36-73348C359A2A}" srcId="{8649A517-939C-4B34-9CB7-94865D3C64CF}" destId="{6915FEB6-15C0-4699-BDA1-F0180C464907}" srcOrd="0" destOrd="0" parTransId="{95882FC5-5307-4B35-9DEA-E8CA34732D7E}" sibTransId="{48515EFC-85CE-40DC-920B-706566BF2F11}"/>
    <dgm:cxn modelId="{229B2A24-BC29-4CA5-951E-58E6816FC61F}" type="presParOf" srcId="{96CCB70F-A82D-4B0C-BE6E-3AC058CB02A0}" destId="{535A4CF0-85D7-4BBC-83AC-F88E09E4DF4F}" srcOrd="0" destOrd="0" presId="urn:microsoft.com/office/officeart/2005/8/layout/orgChart1"/>
    <dgm:cxn modelId="{D733FBAD-5149-42F6-BE52-5AC57AD1A715}" type="presParOf" srcId="{535A4CF0-85D7-4BBC-83AC-F88E09E4DF4F}" destId="{86B5AFB4-64BF-4030-866E-E3FE52C270A3}" srcOrd="0" destOrd="0" presId="urn:microsoft.com/office/officeart/2005/8/layout/orgChart1"/>
    <dgm:cxn modelId="{BEBF8D63-23BB-478C-B4DF-02A5FCE15E97}" type="presParOf" srcId="{86B5AFB4-64BF-4030-866E-E3FE52C270A3}" destId="{E0736D71-D9D6-4021-A7E2-AC965837A30C}" srcOrd="0" destOrd="0" presId="urn:microsoft.com/office/officeart/2005/8/layout/orgChart1"/>
    <dgm:cxn modelId="{676016B4-EE93-4561-A1C2-86AD5D24A618}" type="presParOf" srcId="{86B5AFB4-64BF-4030-866E-E3FE52C270A3}" destId="{5E273414-F061-444B-AD82-DFB4F186477D}" srcOrd="1" destOrd="0" presId="urn:microsoft.com/office/officeart/2005/8/layout/orgChart1"/>
    <dgm:cxn modelId="{E4DC0037-3E6A-4E13-9C03-5295942FFD78}" type="presParOf" srcId="{535A4CF0-85D7-4BBC-83AC-F88E09E4DF4F}" destId="{2FA3B55F-6D0A-4DE8-B73A-E48C7B03DAF4}" srcOrd="1" destOrd="0" presId="urn:microsoft.com/office/officeart/2005/8/layout/orgChart1"/>
    <dgm:cxn modelId="{717A8091-EE21-4BF5-802B-66214055A150}" type="presParOf" srcId="{535A4CF0-85D7-4BBC-83AC-F88E09E4DF4F}" destId="{F9599667-E229-45E9-8792-1986705F7C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C88BC-C8FF-402F-AB2A-11AC4BBF48B7}">
      <dsp:nvSpPr>
        <dsp:cNvPr id="0" name=""/>
        <dsp:cNvSpPr/>
      </dsp:nvSpPr>
      <dsp:spPr>
        <a:xfrm>
          <a:off x="1307" y="335683"/>
          <a:ext cx="1733696" cy="900268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5201" y="467524"/>
        <a:ext cx="1225908" cy="636586"/>
      </dsp:txXfrm>
    </dsp:sp>
    <dsp:sp modelId="{1816D16A-814C-4C22-A6CC-12105B3989BB}">
      <dsp:nvSpPr>
        <dsp:cNvPr id="0" name=""/>
        <dsp:cNvSpPr/>
      </dsp:nvSpPr>
      <dsp:spPr>
        <a:xfrm>
          <a:off x="1860325" y="428316"/>
          <a:ext cx="651554" cy="651554"/>
        </a:xfrm>
        <a:prstGeom prst="mathMinus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1946688" y="677470"/>
        <a:ext cx="478828" cy="153246"/>
      </dsp:txXfrm>
    </dsp:sp>
    <dsp:sp modelId="{32775538-2AC3-4373-B014-5A44732CBC7F}">
      <dsp:nvSpPr>
        <dsp:cNvPr id="0" name=""/>
        <dsp:cNvSpPr/>
      </dsp:nvSpPr>
      <dsp:spPr>
        <a:xfrm>
          <a:off x="2568993" y="348613"/>
          <a:ext cx="1667676" cy="874408"/>
        </a:xfrm>
        <a:prstGeom prst="ellipse">
          <a:avLst/>
        </a:prstGeom>
        <a:solidFill>
          <a:srgbClr val="50BCB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3218" y="476667"/>
        <a:ext cx="1179226" cy="618300"/>
      </dsp:txXfrm>
    </dsp:sp>
    <dsp:sp modelId="{4B955819-9EB5-4C61-BE5E-7CE7027DF3F0}">
      <dsp:nvSpPr>
        <dsp:cNvPr id="0" name=""/>
        <dsp:cNvSpPr/>
      </dsp:nvSpPr>
      <dsp:spPr>
        <a:xfrm>
          <a:off x="4327887" y="460040"/>
          <a:ext cx="651554" cy="651554"/>
        </a:xfrm>
        <a:prstGeom prst="mathEqual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414250" y="594260"/>
        <a:ext cx="478828" cy="383114"/>
      </dsp:txXfrm>
    </dsp:sp>
    <dsp:sp modelId="{A84245DF-C8CC-47D2-83AC-15EF153255E0}">
      <dsp:nvSpPr>
        <dsp:cNvPr id="0" name=""/>
        <dsp:cNvSpPr/>
      </dsp:nvSpPr>
      <dsp:spPr>
        <a:xfrm>
          <a:off x="5070659" y="300072"/>
          <a:ext cx="1714644" cy="971490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kern="12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5321763" y="442343"/>
        <a:ext cx="1212436" cy="686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2DDB4-9AAA-4049-A948-B497AAF3CB35}">
      <dsp:nvSpPr>
        <dsp:cNvPr id="0" name=""/>
        <dsp:cNvSpPr/>
      </dsp:nvSpPr>
      <dsp:spPr>
        <a:xfrm>
          <a:off x="3914775" y="1856243"/>
          <a:ext cx="2142350" cy="743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812"/>
              </a:lnTo>
              <a:lnTo>
                <a:pt x="2142350" y="371812"/>
              </a:lnTo>
              <a:lnTo>
                <a:pt x="2142350" y="743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3D29B4-3D95-401E-83DD-78E0B8531144}">
      <dsp:nvSpPr>
        <dsp:cNvPr id="0" name=""/>
        <dsp:cNvSpPr/>
      </dsp:nvSpPr>
      <dsp:spPr>
        <a:xfrm>
          <a:off x="1772424" y="1856243"/>
          <a:ext cx="2142350" cy="743625"/>
        </a:xfrm>
        <a:custGeom>
          <a:avLst/>
          <a:gdLst/>
          <a:ahLst/>
          <a:cxnLst/>
          <a:rect l="0" t="0" r="0" b="0"/>
          <a:pathLst>
            <a:path>
              <a:moveTo>
                <a:pt x="2142350" y="0"/>
              </a:moveTo>
              <a:lnTo>
                <a:pt x="2142350" y="371812"/>
              </a:lnTo>
              <a:lnTo>
                <a:pt x="0" y="371812"/>
              </a:lnTo>
              <a:lnTo>
                <a:pt x="0" y="743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90A4D-AAB1-4E9C-B641-9BF105B4971C}">
      <dsp:nvSpPr>
        <dsp:cNvPr id="0" name=""/>
        <dsp:cNvSpPr/>
      </dsp:nvSpPr>
      <dsp:spPr>
        <a:xfrm>
          <a:off x="2144237" y="85705"/>
          <a:ext cx="3541074" cy="1770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rPr>
            <a:t>         </a:t>
          </a:r>
          <a:r>
            <a:rPr kumimoji="0" lang="ru-RU" sz="2000" b="1" i="1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Всего расходов</a:t>
          </a:r>
          <a:r>
            <a:rPr kumimoji="0" lang="ru-RU" sz="2000" b="1" i="1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     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953,5млн.руб</a:t>
          </a:r>
          <a:r>
            <a:rPr kumimoji="0" lang="ru-RU" sz="2000" b="1" i="1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.</a:t>
          </a:r>
        </a:p>
      </dsp:txBody>
      <dsp:txXfrm>
        <a:off x="2144237" y="85705"/>
        <a:ext cx="3541074" cy="1770537"/>
      </dsp:txXfrm>
    </dsp:sp>
    <dsp:sp modelId="{8C8637BE-C22A-44EB-AB9F-A2F5C0B39CED}">
      <dsp:nvSpPr>
        <dsp:cNvPr id="0" name=""/>
        <dsp:cNvSpPr/>
      </dsp:nvSpPr>
      <dsp:spPr>
        <a:xfrm>
          <a:off x="1887" y="2599868"/>
          <a:ext cx="3541074" cy="1770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На выполнение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         собственных        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расходных полномочий-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229,4млн. руб.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(24,1% )</a:t>
          </a:r>
        </a:p>
      </dsp:txBody>
      <dsp:txXfrm>
        <a:off x="1887" y="2599868"/>
        <a:ext cx="3541074" cy="1770537"/>
      </dsp:txXfrm>
    </dsp:sp>
    <dsp:sp modelId="{EC79965D-81CE-48D2-95C7-8B86EA8D9D3A}">
      <dsp:nvSpPr>
        <dsp:cNvPr id="0" name=""/>
        <dsp:cNvSpPr/>
      </dsp:nvSpPr>
      <dsp:spPr>
        <a:xfrm>
          <a:off x="4286587" y="2599868"/>
          <a:ext cx="3541074" cy="1770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charset="0"/>
            </a:rPr>
            <a:t> 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На выполнение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делегированных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полномочий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724,1млн.руб.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Georgia" pitchFamily="18" charset="0"/>
            </a:rPr>
            <a:t>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rPr>
            <a:t>(75,9%)</a:t>
          </a:r>
        </a:p>
      </dsp:txBody>
      <dsp:txXfrm>
        <a:off x="4286587" y="2599868"/>
        <a:ext cx="3541074" cy="17705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6A199-BD15-43A5-BCED-83061971696A}">
      <dsp:nvSpPr>
        <dsp:cNvPr id="0" name=""/>
        <dsp:cNvSpPr/>
      </dsp:nvSpPr>
      <dsp:spPr>
        <a:xfrm>
          <a:off x="3848100" y="2636634"/>
          <a:ext cx="2634459" cy="457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10"/>
              </a:lnTo>
              <a:lnTo>
                <a:pt x="2634459" y="228610"/>
              </a:lnTo>
              <a:lnTo>
                <a:pt x="2634459" y="4572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93D4A-432B-49CA-993E-642E795867D6}">
      <dsp:nvSpPr>
        <dsp:cNvPr id="0" name=""/>
        <dsp:cNvSpPr/>
      </dsp:nvSpPr>
      <dsp:spPr>
        <a:xfrm>
          <a:off x="3802380" y="2636634"/>
          <a:ext cx="91440" cy="457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72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79120-70ED-41B1-86D1-50FA991FC4BC}">
      <dsp:nvSpPr>
        <dsp:cNvPr id="0" name=""/>
        <dsp:cNvSpPr/>
      </dsp:nvSpPr>
      <dsp:spPr>
        <a:xfrm>
          <a:off x="1213640" y="2636634"/>
          <a:ext cx="2634459" cy="457220"/>
        </a:xfrm>
        <a:custGeom>
          <a:avLst/>
          <a:gdLst/>
          <a:ahLst/>
          <a:cxnLst/>
          <a:rect l="0" t="0" r="0" b="0"/>
          <a:pathLst>
            <a:path>
              <a:moveTo>
                <a:pt x="2634459" y="0"/>
              </a:moveTo>
              <a:lnTo>
                <a:pt x="2634459" y="228610"/>
              </a:lnTo>
              <a:lnTo>
                <a:pt x="0" y="228610"/>
              </a:lnTo>
              <a:lnTo>
                <a:pt x="0" y="4572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341A4-8520-49F0-B93D-CAB2FC1C24FD}">
      <dsp:nvSpPr>
        <dsp:cNvPr id="0" name=""/>
        <dsp:cNvSpPr/>
      </dsp:nvSpPr>
      <dsp:spPr>
        <a:xfrm>
          <a:off x="3802379" y="1090794"/>
          <a:ext cx="91440" cy="457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72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8AA8C-D874-41C9-A7C9-D13CFA23BA2F}">
      <dsp:nvSpPr>
        <dsp:cNvPr id="0" name=""/>
        <dsp:cNvSpPr/>
      </dsp:nvSpPr>
      <dsp:spPr>
        <a:xfrm>
          <a:off x="2759480" y="2175"/>
          <a:ext cx="2177239" cy="1088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Расходы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 всего-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953,5 млн.руб</a:t>
          </a: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</dsp:txBody>
      <dsp:txXfrm>
        <a:off x="2759480" y="2175"/>
        <a:ext cx="2177239" cy="1088619"/>
      </dsp:txXfrm>
    </dsp:sp>
    <dsp:sp modelId="{6BD53263-F3A2-4CC4-BC05-6265338C17AF}">
      <dsp:nvSpPr>
        <dsp:cNvPr id="0" name=""/>
        <dsp:cNvSpPr/>
      </dsp:nvSpPr>
      <dsp:spPr>
        <a:xfrm>
          <a:off x="2759480" y="1548015"/>
          <a:ext cx="2177239" cy="1088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социальная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сфера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531,0млн.руб.</a:t>
          </a: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(55,7%)</a:t>
          </a:r>
        </a:p>
      </dsp:txBody>
      <dsp:txXfrm>
        <a:off x="2759480" y="1548015"/>
        <a:ext cx="2177239" cy="1088619"/>
      </dsp:txXfrm>
    </dsp:sp>
    <dsp:sp modelId="{8F45B014-1BE4-45A9-A969-1F9D0E95367C}">
      <dsp:nvSpPr>
        <dsp:cNvPr id="0" name=""/>
        <dsp:cNvSpPr/>
      </dsp:nvSpPr>
      <dsp:spPr>
        <a:xfrm>
          <a:off x="125020" y="3093855"/>
          <a:ext cx="2177239" cy="1088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образование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421,1млн.руб.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(44,2%)</a:t>
          </a:r>
        </a:p>
      </dsp:txBody>
      <dsp:txXfrm>
        <a:off x="125020" y="3093855"/>
        <a:ext cx="2177239" cy="1088619"/>
      </dsp:txXfrm>
    </dsp:sp>
    <dsp:sp modelId="{424A4EB9-A01D-451D-9A55-B07380C3EBA5}">
      <dsp:nvSpPr>
        <dsp:cNvPr id="0" name=""/>
        <dsp:cNvSpPr/>
      </dsp:nvSpPr>
      <dsp:spPr>
        <a:xfrm>
          <a:off x="2759480" y="3093855"/>
          <a:ext cx="2177239" cy="1088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культура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37,6 </a:t>
          </a:r>
          <a:r>
            <a:rPr kumimoji="0" lang="ru-RU" sz="1800" b="1" i="0" u="none" strike="noStrike" kern="1200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млн.руб</a:t>
          </a: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(3,9 %)</a:t>
          </a:r>
        </a:p>
      </dsp:txBody>
      <dsp:txXfrm>
        <a:off x="2759480" y="3093855"/>
        <a:ext cx="2177239" cy="1088619"/>
      </dsp:txXfrm>
    </dsp:sp>
    <dsp:sp modelId="{43C65DB9-9ECC-4E80-AC2B-28613E4278C7}">
      <dsp:nvSpPr>
        <dsp:cNvPr id="0" name=""/>
        <dsp:cNvSpPr/>
      </dsp:nvSpPr>
      <dsp:spPr>
        <a:xfrm>
          <a:off x="5393939" y="3093855"/>
          <a:ext cx="2177239" cy="1088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социальная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политика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72,3 </a:t>
          </a:r>
          <a:r>
            <a:rPr kumimoji="0" lang="ru-RU" sz="1800" b="1" i="0" u="none" strike="noStrike" kern="1200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млн.руб</a:t>
          </a: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(7,6%)</a:t>
          </a:r>
        </a:p>
      </dsp:txBody>
      <dsp:txXfrm>
        <a:off x="5393939" y="3093855"/>
        <a:ext cx="2177239" cy="10886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76D69-0911-42E9-BC32-280253B9DE45}">
      <dsp:nvSpPr>
        <dsp:cNvPr id="0" name=""/>
        <dsp:cNvSpPr/>
      </dsp:nvSpPr>
      <dsp:spPr>
        <a:xfrm>
          <a:off x="146494" y="11192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58292" y="45720"/>
              </a:moveTo>
              <a:lnTo>
                <a:pt x="58292" y="100801"/>
              </a:lnTo>
              <a:lnTo>
                <a:pt x="45720" y="1008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9EE4A-7B5B-4E6A-96EE-4F648F0B40C7}">
      <dsp:nvSpPr>
        <dsp:cNvPr id="0" name=""/>
        <dsp:cNvSpPr/>
      </dsp:nvSpPr>
      <dsp:spPr>
        <a:xfrm>
          <a:off x="204787" y="157643"/>
          <a:ext cx="144888" cy="110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590"/>
              </a:lnTo>
              <a:lnTo>
                <a:pt x="144888" y="97590"/>
              </a:lnTo>
              <a:lnTo>
                <a:pt x="144888" y="110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7020F-7CF7-4844-A64F-FA2A932A460C}">
      <dsp:nvSpPr>
        <dsp:cNvPr id="0" name=""/>
        <dsp:cNvSpPr/>
      </dsp:nvSpPr>
      <dsp:spPr>
        <a:xfrm>
          <a:off x="159067" y="157643"/>
          <a:ext cx="91440" cy="110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8662E6-0462-4F72-A2E7-C78220B13788}">
      <dsp:nvSpPr>
        <dsp:cNvPr id="0" name=""/>
        <dsp:cNvSpPr/>
      </dsp:nvSpPr>
      <dsp:spPr>
        <a:xfrm>
          <a:off x="59898" y="157643"/>
          <a:ext cx="144888" cy="110163"/>
        </a:xfrm>
        <a:custGeom>
          <a:avLst/>
          <a:gdLst/>
          <a:ahLst/>
          <a:cxnLst/>
          <a:rect l="0" t="0" r="0" b="0"/>
          <a:pathLst>
            <a:path>
              <a:moveTo>
                <a:pt x="144888" y="0"/>
              </a:moveTo>
              <a:lnTo>
                <a:pt x="144888" y="97590"/>
              </a:lnTo>
              <a:lnTo>
                <a:pt x="0" y="97590"/>
              </a:lnTo>
              <a:lnTo>
                <a:pt x="0" y="110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EE40E-2366-4758-ABF2-9BF7B688A5FB}">
      <dsp:nvSpPr>
        <dsp:cNvPr id="0" name=""/>
        <dsp:cNvSpPr/>
      </dsp:nvSpPr>
      <dsp:spPr>
        <a:xfrm>
          <a:off x="144916" y="97772"/>
          <a:ext cx="119742" cy="59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4916" y="97772"/>
        <a:ext cx="119742" cy="59871"/>
      </dsp:txXfrm>
    </dsp:sp>
    <dsp:sp modelId="{2733D99F-D790-4EDE-82B7-82CC6EF8963A}">
      <dsp:nvSpPr>
        <dsp:cNvPr id="0" name=""/>
        <dsp:cNvSpPr/>
      </dsp:nvSpPr>
      <dsp:spPr>
        <a:xfrm>
          <a:off x="27" y="267806"/>
          <a:ext cx="119742" cy="59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" y="267806"/>
        <a:ext cx="119742" cy="59871"/>
      </dsp:txXfrm>
    </dsp:sp>
    <dsp:sp modelId="{5737FC12-CD27-4427-9AB1-3F4E55BAF6D9}">
      <dsp:nvSpPr>
        <dsp:cNvPr id="0" name=""/>
        <dsp:cNvSpPr/>
      </dsp:nvSpPr>
      <dsp:spPr>
        <a:xfrm>
          <a:off x="144916" y="267806"/>
          <a:ext cx="119742" cy="59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4916" y="267806"/>
        <a:ext cx="119742" cy="59871"/>
      </dsp:txXfrm>
    </dsp:sp>
    <dsp:sp modelId="{7FACFD0F-BE62-4C9F-A264-0E9D1DB1CC46}">
      <dsp:nvSpPr>
        <dsp:cNvPr id="0" name=""/>
        <dsp:cNvSpPr/>
      </dsp:nvSpPr>
      <dsp:spPr>
        <a:xfrm>
          <a:off x="289804" y="267806"/>
          <a:ext cx="119742" cy="59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9804" y="267806"/>
        <a:ext cx="119742" cy="59871"/>
      </dsp:txXfrm>
    </dsp:sp>
    <dsp:sp modelId="{C35BEE00-6833-4A6B-AA27-6AEAA1EF504C}">
      <dsp:nvSpPr>
        <dsp:cNvPr id="0" name=""/>
        <dsp:cNvSpPr/>
      </dsp:nvSpPr>
      <dsp:spPr>
        <a:xfrm>
          <a:off x="72471" y="182789"/>
          <a:ext cx="119742" cy="59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2471" y="182789"/>
        <a:ext cx="119742" cy="598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2FDB2-1ECA-475C-9B51-E72FE7EA3503}">
      <dsp:nvSpPr>
        <dsp:cNvPr id="0" name=""/>
        <dsp:cNvSpPr/>
      </dsp:nvSpPr>
      <dsp:spPr>
        <a:xfrm>
          <a:off x="731183" y="946"/>
          <a:ext cx="6025219" cy="710253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Georgia" pitchFamily="18" charset="0"/>
            </a:rPr>
            <a:t>Расходы  по проекту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eorgia" pitchFamily="18" charset="0"/>
            </a:rPr>
            <a:t>– 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Georgia" pitchFamily="18" charset="0"/>
            </a:rPr>
            <a:t>421,1 млн. рублей </a:t>
          </a: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eorgia" pitchFamily="18" charset="0"/>
            </a:rPr>
            <a:t> -</a:t>
          </a: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Georgia" pitchFamily="18" charset="0"/>
            </a:rPr>
            <a:t>44,2%</a:t>
          </a:r>
        </a:p>
      </dsp:txBody>
      <dsp:txXfrm>
        <a:off x="731183" y="946"/>
        <a:ext cx="6025219" cy="7102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36D71-D9D6-4021-A7E2-AC965837A30C}">
      <dsp:nvSpPr>
        <dsp:cNvPr id="0" name=""/>
        <dsp:cNvSpPr/>
      </dsp:nvSpPr>
      <dsp:spPr>
        <a:xfrm>
          <a:off x="90" y="467960"/>
          <a:ext cx="738007" cy="369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rPr>
            <a:t>Доплата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rPr>
            <a:t> к пенсии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rPr>
            <a:t> муници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rPr>
            <a:t>пальным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rPr>
            <a:t>служащим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panose="02040502050405020303" pitchFamily="18" charset="0"/>
            </a:rPr>
            <a:t>1,4 млн.руб</a:t>
          </a:r>
          <a:r>
            <a:rPr kumimoji="0" lang="ru-RU" altLang="ru-RU" sz="500" b="1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rPr>
            <a:t>.</a:t>
          </a:r>
        </a:p>
      </dsp:txBody>
      <dsp:txXfrm>
        <a:off x="90" y="467960"/>
        <a:ext cx="738007" cy="369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0.53472</cdr:x>
      <cdr:y>0.28029</cdr:y>
    </cdr:from>
    <cdr:to>
      <cdr:x>0.61034</cdr:x>
      <cdr:y>0.43045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00532" y="1260128"/>
          <a:ext cx="622322" cy="675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545,1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0.53472</cdr:x>
      <cdr:y>0.71656</cdr:y>
    </cdr:from>
    <cdr:to>
      <cdr:x>0.57968</cdr:x>
      <cdr:y>0.81073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00532" y="3221510"/>
          <a:ext cx="369998" cy="4233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103,4,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0.52392</cdr:x>
      <cdr:y>0.5339</cdr:y>
    </cdr:from>
    <cdr:to>
      <cdr:x>0.53473</cdr:x>
      <cdr:y>0.55367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11650" y="2400300"/>
          <a:ext cx="88962" cy="88882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87DEDE5-E5F8-4999-A614-FAF7FFA8B32B}" type="datetime1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04A3458-9F15-42FA-A6C1-05419BA98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62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ECF572-35B2-42B3-808F-273C1B1F8635}" type="datetime1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18050"/>
            <a:ext cx="5453062" cy="4468813"/>
          </a:xfrm>
          <a:prstGeom prst="rect">
            <a:avLst/>
          </a:prstGeom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52750" cy="496888"/>
          </a:xfrm>
          <a:prstGeom prst="rect">
            <a:avLst/>
          </a:prstGeom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32925"/>
            <a:ext cx="2952750" cy="496888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36FE59-0B32-4251-A54E-326F45E25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96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937937-A826-40E8-8AA4-F6AB7F091D3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513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8" y="4716463"/>
            <a:ext cx="5453062" cy="4470400"/>
          </a:xfrm>
          <a:noFill/>
        </p:spPr>
        <p:txBody>
          <a:bodyPr lIns="91356" tIns="45680" rIns="91356" bIns="45680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 txBox="1">
            <a:spLocks noGrp="1"/>
          </p:cNvSpPr>
          <p:nvPr/>
        </p:nvSpPr>
        <p:spPr bwMode="auto">
          <a:xfrm>
            <a:off x="3859213" y="9432925"/>
            <a:ext cx="29543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6" tIns="45680" rIns="91356" bIns="45680" anchor="b"/>
          <a:lstStyle/>
          <a:p>
            <a:pPr algn="r" defTabSz="915988"/>
            <a:fld id="{B3D514B8-EC43-4A60-B4F1-5A2B063AF83B}" type="slidenum">
              <a:rPr lang="ru-RU" sz="1200">
                <a:latin typeface="Calibri" pitchFamily="34" charset="0"/>
              </a:rPr>
              <a:pPr algn="r" defTabSz="915988"/>
              <a:t>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513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8" y="4716463"/>
            <a:ext cx="5453062" cy="4470400"/>
          </a:xfrm>
          <a:noFill/>
        </p:spPr>
        <p:txBody>
          <a:bodyPr lIns="91356" tIns="45680" rIns="91356" bIns="45680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 txBox="1">
            <a:spLocks noGrp="1"/>
          </p:cNvSpPr>
          <p:nvPr/>
        </p:nvSpPr>
        <p:spPr bwMode="auto">
          <a:xfrm>
            <a:off x="3859213" y="9432925"/>
            <a:ext cx="29543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6" tIns="45680" rIns="91356" bIns="45680" anchor="b"/>
          <a:lstStyle/>
          <a:p>
            <a:pPr algn="r" defTabSz="915988"/>
            <a:fld id="{89A21885-D246-4D99-9558-6490BEED8512}" type="slidenum">
              <a:rPr lang="ru-RU" sz="1200">
                <a:latin typeface="Calibri" pitchFamily="34" charset="0"/>
              </a:rPr>
              <a:pPr algn="r" defTabSz="915988"/>
              <a:t>9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813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813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FC17F-23DC-4EE3-9E2F-8A918472B1F2}" type="datetime1">
              <a:rPr lang="ru-RU" smtClean="0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0D4D-0EA4-4D30-B76B-AA01D322D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E82E-EC04-4A93-B1D4-02CA5D821E42}" type="datetime1">
              <a:rPr lang="ru-RU" smtClean="0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96EC9-D0A9-4AAF-867E-1520EC8C2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A5FD-DE7B-40C6-AEE2-E6795FB60642}" type="datetime1">
              <a:rPr lang="ru-RU" smtClean="0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F5F70-2E96-4E04-A171-B512A84AC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D1A9A-9C92-4FE6-973C-7D0C895AFAF5}" type="datetime1">
              <a:rPr lang="ru-RU" smtClean="0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29B59-A386-44B2-934E-AE044DCE6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3 w 305"/>
                    <a:gd name="T1" fmla="*/ 448 h 426"/>
                    <a:gd name="T2" fmla="*/ 327 w 305"/>
                    <a:gd name="T3" fmla="*/ 44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3 w 305"/>
                    <a:gd name="T9" fmla="*/ 448 h 426"/>
                    <a:gd name="T10" fmla="*/ 303 w 305"/>
                    <a:gd name="T11" fmla="*/ 448 h 426"/>
                    <a:gd name="T12" fmla="*/ 303 w 305"/>
                    <a:gd name="T13" fmla="*/ 44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08 h 486"/>
                    <a:gd name="T2" fmla="*/ 48 w 347"/>
                    <a:gd name="T3" fmla="*/ 508 h 486"/>
                    <a:gd name="T4" fmla="*/ 369 w 347"/>
                    <a:gd name="T5" fmla="*/ 72 h 486"/>
                    <a:gd name="T6" fmla="*/ 369 w 347"/>
                    <a:gd name="T7" fmla="*/ 0 h 486"/>
                    <a:gd name="T8" fmla="*/ 0 w 347"/>
                    <a:gd name="T9" fmla="*/ 508 h 486"/>
                    <a:gd name="T10" fmla="*/ 24 w 347"/>
                    <a:gd name="T11" fmla="*/ 508 h 486"/>
                    <a:gd name="T12" fmla="*/ 24 w 347"/>
                    <a:gd name="T13" fmla="*/ 50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577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77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39255C-B52B-4C90-AB97-A8EE49FBEEE0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6AB776-C9D0-4BA5-B95A-0229552F587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854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959D8D-5215-47B1-9696-4C951969940F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D3CB4B-90B0-4B53-8933-A0F1CAB2A3F6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446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C3079A-F038-438D-A3D5-7B9A4976C29C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86585A-411E-4610-84F9-960C6FCB51E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926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CC9068-E5D9-4E1A-BF89-4BD779F47AD8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CB9AAA-FC34-47EC-B670-560EFC03498A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525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B568BB-80A1-401B-88AB-6509FE0D3BEE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AD1E9C-8CE1-4051-A0FA-A6438FDF3E2D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0397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3CBFD2-AA5C-4229-9EE7-F3F6E08327F4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8223C0-AC93-4575-A963-83F08B8A3E46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833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8806BF-E04B-4E00-8CFA-9F42A1F211BD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26104D-D2DC-4E16-BA8C-8F538D784CE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34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E93C2-0EFD-4A27-8793-79D931E44C72}" type="datetime1">
              <a:rPr lang="ru-RU" smtClean="0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E510A-391E-4421-8333-C366A643A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4F58CC-C35B-4256-8DC2-B024EE374248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C846E-7D0C-405C-800C-24FDB361B22E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082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1D60C5-402C-4E6A-85C2-3D46443A3D0A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9FD95F-C679-4C34-8164-8BB8CCCA162A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3700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4941FD-5E76-4CED-A0A8-83E45270762E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D32036-CD77-4874-BC4B-6D06601B5155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5594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A551DF-C110-4121-A65C-3BC3A976E9CA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E84A9D-0BFC-4C79-9C59-7FD23D589BA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907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3 w 305"/>
                    <a:gd name="T1" fmla="*/ 448 h 426"/>
                    <a:gd name="T2" fmla="*/ 327 w 305"/>
                    <a:gd name="T3" fmla="*/ 44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3 w 305"/>
                    <a:gd name="T9" fmla="*/ 448 h 426"/>
                    <a:gd name="T10" fmla="*/ 303 w 305"/>
                    <a:gd name="T11" fmla="*/ 448 h 426"/>
                    <a:gd name="T12" fmla="*/ 303 w 305"/>
                    <a:gd name="T13" fmla="*/ 44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08 h 486"/>
                    <a:gd name="T2" fmla="*/ 48 w 347"/>
                    <a:gd name="T3" fmla="*/ 508 h 486"/>
                    <a:gd name="T4" fmla="*/ 369 w 347"/>
                    <a:gd name="T5" fmla="*/ 72 h 486"/>
                    <a:gd name="T6" fmla="*/ 369 w 347"/>
                    <a:gd name="T7" fmla="*/ 0 h 486"/>
                    <a:gd name="T8" fmla="*/ 0 w 347"/>
                    <a:gd name="T9" fmla="*/ 508 h 486"/>
                    <a:gd name="T10" fmla="*/ 24 w 347"/>
                    <a:gd name="T11" fmla="*/ 508 h 486"/>
                    <a:gd name="T12" fmla="*/ 24 w 347"/>
                    <a:gd name="T13" fmla="*/ 50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577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77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39255C-B52B-4C90-AB97-A8EE49FBEEE0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6AB776-C9D0-4BA5-B95A-0229552F587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4059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959D8D-5215-47B1-9696-4C951969940F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D3CB4B-90B0-4B53-8933-A0F1CAB2A3F6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2366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C3079A-F038-438D-A3D5-7B9A4976C29C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86585A-411E-4610-84F9-960C6FCB51E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4237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CC9068-E5D9-4E1A-BF89-4BD779F47AD8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CB9AAA-FC34-47EC-B670-560EFC03498A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1020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B568BB-80A1-401B-88AB-6509FE0D3BEE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AD1E9C-8CE1-4051-A0FA-A6438FDF3E2D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57534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3CBFD2-AA5C-4229-9EE7-F3F6E08327F4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8223C0-AC93-4575-A963-83F08B8A3E46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8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FA9AF-94F1-454E-9E82-A84FDA8622BF}" type="datetime1">
              <a:rPr lang="ru-RU" smtClean="0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9280-F11A-4E4E-8106-35C0031C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8806BF-E04B-4E00-8CFA-9F42A1F211BD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26104D-D2DC-4E16-BA8C-8F538D784CE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7806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4F58CC-C35B-4256-8DC2-B024EE374248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C846E-7D0C-405C-800C-24FDB361B22E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62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1D60C5-402C-4E6A-85C2-3D46443A3D0A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9FD95F-C679-4C34-8164-8BB8CCCA162A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4667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4941FD-5E76-4CED-A0A8-83E45270762E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D32036-CD77-4874-BC4B-6D06601B5155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4701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A551DF-C110-4121-A65C-3BC3A976E9CA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E84A9D-0BFC-4C79-9C59-7FD23D589BA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3343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3 w 305"/>
                    <a:gd name="T1" fmla="*/ 448 h 426"/>
                    <a:gd name="T2" fmla="*/ 327 w 305"/>
                    <a:gd name="T3" fmla="*/ 44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3 w 305"/>
                    <a:gd name="T9" fmla="*/ 448 h 426"/>
                    <a:gd name="T10" fmla="*/ 303 w 305"/>
                    <a:gd name="T11" fmla="*/ 448 h 426"/>
                    <a:gd name="T12" fmla="*/ 303 w 305"/>
                    <a:gd name="T13" fmla="*/ 44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08 h 486"/>
                    <a:gd name="T2" fmla="*/ 48 w 347"/>
                    <a:gd name="T3" fmla="*/ 508 h 486"/>
                    <a:gd name="T4" fmla="*/ 369 w 347"/>
                    <a:gd name="T5" fmla="*/ 72 h 486"/>
                    <a:gd name="T6" fmla="*/ 369 w 347"/>
                    <a:gd name="T7" fmla="*/ 0 h 486"/>
                    <a:gd name="T8" fmla="*/ 0 w 347"/>
                    <a:gd name="T9" fmla="*/ 508 h 486"/>
                    <a:gd name="T10" fmla="*/ 24 w 347"/>
                    <a:gd name="T11" fmla="*/ 508 h 486"/>
                    <a:gd name="T12" fmla="*/ 24 w 347"/>
                    <a:gd name="T13" fmla="*/ 50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577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77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39255C-B52B-4C90-AB97-A8EE49FBEEE0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6AB776-C9D0-4BA5-B95A-0229552F587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08691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959D8D-5215-47B1-9696-4C951969940F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D3CB4B-90B0-4B53-8933-A0F1CAB2A3F6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4233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C3079A-F038-438D-A3D5-7B9A4976C29C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86585A-411E-4610-84F9-960C6FCB51E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5794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CC9068-E5D9-4E1A-BF89-4BD779F47AD8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CB9AAA-FC34-47EC-B670-560EFC03498A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35313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B568BB-80A1-401B-88AB-6509FE0D3BEE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AD1E9C-8CE1-4051-A0FA-A6438FDF3E2D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262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4563-83BC-43D7-A7AA-7FB01BBE94D4}" type="datetime1">
              <a:rPr lang="ru-RU" smtClean="0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612E6-E497-4542-85E0-7E7130DDE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3CBFD2-AA5C-4229-9EE7-F3F6E08327F4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8223C0-AC93-4575-A963-83F08B8A3E46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6652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8806BF-E04B-4E00-8CFA-9F42A1F211BD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26104D-D2DC-4E16-BA8C-8F538D784CE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8055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4F58CC-C35B-4256-8DC2-B024EE374248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C846E-7D0C-405C-800C-24FDB361B22E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6609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1D60C5-402C-4E6A-85C2-3D46443A3D0A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9FD95F-C679-4C34-8164-8BB8CCCA162A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6854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4941FD-5E76-4CED-A0A8-83E45270762E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D32036-CD77-4874-BC4B-6D06601B5155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362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A551DF-C110-4121-A65C-3BC3A976E9CA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E84A9D-0BFC-4C79-9C59-7FD23D589BA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3037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3 w 305"/>
                    <a:gd name="T1" fmla="*/ 448 h 426"/>
                    <a:gd name="T2" fmla="*/ 327 w 305"/>
                    <a:gd name="T3" fmla="*/ 44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3 w 305"/>
                    <a:gd name="T9" fmla="*/ 448 h 426"/>
                    <a:gd name="T10" fmla="*/ 303 w 305"/>
                    <a:gd name="T11" fmla="*/ 448 h 426"/>
                    <a:gd name="T12" fmla="*/ 303 w 305"/>
                    <a:gd name="T13" fmla="*/ 44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08 h 486"/>
                    <a:gd name="T2" fmla="*/ 48 w 347"/>
                    <a:gd name="T3" fmla="*/ 508 h 486"/>
                    <a:gd name="T4" fmla="*/ 369 w 347"/>
                    <a:gd name="T5" fmla="*/ 72 h 486"/>
                    <a:gd name="T6" fmla="*/ 369 w 347"/>
                    <a:gd name="T7" fmla="*/ 0 h 486"/>
                    <a:gd name="T8" fmla="*/ 0 w 347"/>
                    <a:gd name="T9" fmla="*/ 508 h 486"/>
                    <a:gd name="T10" fmla="*/ 24 w 347"/>
                    <a:gd name="T11" fmla="*/ 508 h 486"/>
                    <a:gd name="T12" fmla="*/ 24 w 347"/>
                    <a:gd name="T13" fmla="*/ 50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577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77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39255C-B52B-4C90-AB97-A8EE49FBEEE0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6AB776-C9D0-4BA5-B95A-0229552F587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5423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959D8D-5215-47B1-9696-4C951969940F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D3CB4B-90B0-4B53-8933-A0F1CAB2A3F6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831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C3079A-F038-438D-A3D5-7B9A4976C29C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86585A-411E-4610-84F9-960C6FCB51E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2265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CC9068-E5D9-4E1A-BF89-4BD779F47AD8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CB9AAA-FC34-47EC-B670-560EFC03498A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08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C219A-D113-49B6-ADB8-1BE9EC139ECF}" type="datetime1">
              <a:rPr lang="ru-RU" smtClean="0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630A-5448-4518-8C37-0BCD37ABE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B568BB-80A1-401B-88AB-6509FE0D3BEE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AD1E9C-8CE1-4051-A0FA-A6438FDF3E2D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80822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3CBFD2-AA5C-4229-9EE7-F3F6E08327F4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8223C0-AC93-4575-A963-83F08B8A3E46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34891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8806BF-E04B-4E00-8CFA-9F42A1F211BD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26104D-D2DC-4E16-BA8C-8F538D784CE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55449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4F58CC-C35B-4256-8DC2-B024EE374248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C846E-7D0C-405C-800C-24FDB361B22E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1602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1D60C5-402C-4E6A-85C2-3D46443A3D0A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9FD95F-C679-4C34-8164-8BB8CCCA162A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8556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4941FD-5E76-4CED-A0A8-83E45270762E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D32036-CD77-4874-BC4B-6D06601B5155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9512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A551DF-C110-4121-A65C-3BC3A976E9CA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E84A9D-0BFC-4C79-9C59-7FD23D589BAC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444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361C-CBA0-46D9-9BB4-B8C4F2813DB6}" type="datetime1">
              <a:rPr lang="ru-RU" smtClean="0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56B56-8535-4865-A72F-38CEAAF32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6A7F0-CCD0-4DEC-A863-5DFB2E6F4F4D}" type="datetime1">
              <a:rPr lang="ru-RU" smtClean="0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71653-87C4-4A95-B75A-4F583927F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67326-889A-4F8C-B649-4DF75216D372}" type="datetime1">
              <a:rPr lang="ru-RU" smtClean="0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BF132-2538-43B6-A359-FE8174D1C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54D9B-77DF-4647-BD72-4946D99B0459}" type="datetime1">
              <a:rPr lang="ru-RU" smtClean="0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32963-D426-44AA-9B81-B97462939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709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09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709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1709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18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1709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09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09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0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0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710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17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1710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711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711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29788E-B77A-4086-9C6E-4AB9F960F840}" type="datetime1">
              <a:rPr lang="ru-RU" smtClean="0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21711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11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602F3D2-1689-4F01-86E8-4DC9EA542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5667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3081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5667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7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7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70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70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grpSp>
            <p:nvGrpSpPr>
              <p:cNvPr id="3107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5670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10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12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3 w 305"/>
                    <a:gd name="T1" fmla="*/ 448 h 426"/>
                    <a:gd name="T2" fmla="*/ 327 w 305"/>
                    <a:gd name="T3" fmla="*/ 44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3 w 305"/>
                    <a:gd name="T9" fmla="*/ 448 h 426"/>
                    <a:gd name="T10" fmla="*/ 303 w 305"/>
                    <a:gd name="T11" fmla="*/ 448 h 426"/>
                    <a:gd name="T12" fmla="*/ 303 w 305"/>
                    <a:gd name="T13" fmla="*/ 44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12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08 h 486"/>
                    <a:gd name="T2" fmla="*/ 48 w 347"/>
                    <a:gd name="T3" fmla="*/ 508 h 486"/>
                    <a:gd name="T4" fmla="*/ 369 w 347"/>
                    <a:gd name="T5" fmla="*/ 72 h 486"/>
                    <a:gd name="T6" fmla="*/ 369 w 347"/>
                    <a:gd name="T7" fmla="*/ 0 h 486"/>
                    <a:gd name="T8" fmla="*/ 0 w 347"/>
                    <a:gd name="T9" fmla="*/ 508 h 486"/>
                    <a:gd name="T10" fmla="*/ 24 w 347"/>
                    <a:gd name="T11" fmla="*/ 508 h 486"/>
                    <a:gd name="T12" fmla="*/ 24 w 347"/>
                    <a:gd name="T13" fmla="*/ 50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10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5672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3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673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111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2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3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673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115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6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7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567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74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05112-18CB-48AB-B23E-80685A5AA396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6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67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9CDBE8-F2BB-46CC-B2B0-C2089F095047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674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8710255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5667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3081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5667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7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7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70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70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grpSp>
            <p:nvGrpSpPr>
              <p:cNvPr id="3107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5670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10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12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3 w 305"/>
                    <a:gd name="T1" fmla="*/ 448 h 426"/>
                    <a:gd name="T2" fmla="*/ 327 w 305"/>
                    <a:gd name="T3" fmla="*/ 44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3 w 305"/>
                    <a:gd name="T9" fmla="*/ 448 h 426"/>
                    <a:gd name="T10" fmla="*/ 303 w 305"/>
                    <a:gd name="T11" fmla="*/ 448 h 426"/>
                    <a:gd name="T12" fmla="*/ 303 w 305"/>
                    <a:gd name="T13" fmla="*/ 44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12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08 h 486"/>
                    <a:gd name="T2" fmla="*/ 48 w 347"/>
                    <a:gd name="T3" fmla="*/ 508 h 486"/>
                    <a:gd name="T4" fmla="*/ 369 w 347"/>
                    <a:gd name="T5" fmla="*/ 72 h 486"/>
                    <a:gd name="T6" fmla="*/ 369 w 347"/>
                    <a:gd name="T7" fmla="*/ 0 h 486"/>
                    <a:gd name="T8" fmla="*/ 0 w 347"/>
                    <a:gd name="T9" fmla="*/ 508 h 486"/>
                    <a:gd name="T10" fmla="*/ 24 w 347"/>
                    <a:gd name="T11" fmla="*/ 508 h 486"/>
                    <a:gd name="T12" fmla="*/ 24 w 347"/>
                    <a:gd name="T13" fmla="*/ 50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10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5672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3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673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111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2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3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673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115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6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7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567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74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05112-18CB-48AB-B23E-80685A5AA396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6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67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9CDBE8-F2BB-46CC-B2B0-C2089F095047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674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03839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5667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3081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5667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7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7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70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70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grpSp>
            <p:nvGrpSpPr>
              <p:cNvPr id="3107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5670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10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12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3 w 305"/>
                    <a:gd name="T1" fmla="*/ 448 h 426"/>
                    <a:gd name="T2" fmla="*/ 327 w 305"/>
                    <a:gd name="T3" fmla="*/ 44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3 w 305"/>
                    <a:gd name="T9" fmla="*/ 448 h 426"/>
                    <a:gd name="T10" fmla="*/ 303 w 305"/>
                    <a:gd name="T11" fmla="*/ 448 h 426"/>
                    <a:gd name="T12" fmla="*/ 303 w 305"/>
                    <a:gd name="T13" fmla="*/ 44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12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08 h 486"/>
                    <a:gd name="T2" fmla="*/ 48 w 347"/>
                    <a:gd name="T3" fmla="*/ 508 h 486"/>
                    <a:gd name="T4" fmla="*/ 369 w 347"/>
                    <a:gd name="T5" fmla="*/ 72 h 486"/>
                    <a:gd name="T6" fmla="*/ 369 w 347"/>
                    <a:gd name="T7" fmla="*/ 0 h 486"/>
                    <a:gd name="T8" fmla="*/ 0 w 347"/>
                    <a:gd name="T9" fmla="*/ 508 h 486"/>
                    <a:gd name="T10" fmla="*/ 24 w 347"/>
                    <a:gd name="T11" fmla="*/ 508 h 486"/>
                    <a:gd name="T12" fmla="*/ 24 w 347"/>
                    <a:gd name="T13" fmla="*/ 50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10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5672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3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673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111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2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3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673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115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6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7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567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74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05112-18CB-48AB-B23E-80685A5AA396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6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67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9CDBE8-F2BB-46CC-B2B0-C2089F095047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674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120800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416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5667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3081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5667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7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7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8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69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70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15670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grpSp>
            <p:nvGrpSpPr>
              <p:cNvPr id="3107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5670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0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1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108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12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303 w 305"/>
                    <a:gd name="T1" fmla="*/ 448 h 426"/>
                    <a:gd name="T2" fmla="*/ 327 w 305"/>
                    <a:gd name="T3" fmla="*/ 44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73 w 305"/>
                    <a:gd name="T9" fmla="*/ 448 h 426"/>
                    <a:gd name="T10" fmla="*/ 303 w 305"/>
                    <a:gd name="T11" fmla="*/ 448 h 426"/>
                    <a:gd name="T12" fmla="*/ 303 w 305"/>
                    <a:gd name="T13" fmla="*/ 44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12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508 h 486"/>
                    <a:gd name="T2" fmla="*/ 48 w 347"/>
                    <a:gd name="T3" fmla="*/ 508 h 486"/>
                    <a:gd name="T4" fmla="*/ 369 w 347"/>
                    <a:gd name="T5" fmla="*/ 72 h 486"/>
                    <a:gd name="T6" fmla="*/ 369 w 347"/>
                    <a:gd name="T7" fmla="*/ 0 h 486"/>
                    <a:gd name="T8" fmla="*/ 0 w 347"/>
                    <a:gd name="T9" fmla="*/ 508 h 486"/>
                    <a:gd name="T10" fmla="*/ 24 w 347"/>
                    <a:gd name="T11" fmla="*/ 508 h 486"/>
                    <a:gd name="T12" fmla="*/ 24 w 347"/>
                    <a:gd name="T13" fmla="*/ 50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10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5672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2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5673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EAEAEA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673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111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2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3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673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3115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6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7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EAEAE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567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74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05112-18CB-48AB-B23E-80685A5AA396}" type="datetime1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27.12.2022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6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67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9CDBE8-F2BB-46CC-B2B0-C2089F095047}" type="slidenum">
              <a:rPr kumimoji="0" lang="ru-RU" altLang="ru-RU" sz="1000" b="0" i="0" u="none" strike="noStrike" kern="1200" cap="none" spc="0" normalizeH="0" baseline="0" noProof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674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017974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36CCE-B3CC-413E-95BB-59295092756C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8916988" y="0"/>
            <a:ext cx="142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2051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374900"/>
          </a:xfrm>
          <a:solidFill>
            <a:srgbClr val="00206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cs typeface="Arial" charset="0"/>
              </a:rPr>
            </a:b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cs typeface="Arial" charset="0"/>
              </a:rPr>
            </a:b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cs typeface="Arial" charset="0"/>
              </a:rPr>
            </a:br>
            <a:r>
              <a:rPr lang="ru-RU" sz="2600" b="1" dirty="0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cs typeface="Arial" charset="0"/>
              </a:rPr>
            </a:b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Управление финансов и экономики Администрации Орджоникидзевского района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0" y="2357438"/>
            <a:ext cx="9144000" cy="95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0" y="2770188"/>
            <a:ext cx="9144000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224" name="Прямоугольник 6"/>
          <p:cNvSpPr>
            <a:spLocks noChangeArrowheads="1"/>
          </p:cNvSpPr>
          <p:nvPr/>
        </p:nvSpPr>
        <p:spPr bwMode="auto">
          <a:xfrm>
            <a:off x="250825" y="3249613"/>
            <a:ext cx="866775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</a:rPr>
              <a:t>ИНФОРМАЦИОННЫЙ РЕСУРС</a:t>
            </a:r>
          </a:p>
          <a:p>
            <a:pPr algn="ctr"/>
            <a:r>
              <a:rPr lang="ru-RU" sz="3200" b="1" dirty="0" smtClean="0">
                <a:solidFill>
                  <a:srgbClr val="FFFFFF"/>
                </a:solidFill>
                <a:latin typeface="Times New Roman" pitchFamily="18" charset="0"/>
              </a:rPr>
              <a:t>БЮДЖЕТ  </a:t>
            </a:r>
            <a:r>
              <a:rPr lang="ru-RU" sz="3200" b="1" dirty="0">
                <a:solidFill>
                  <a:srgbClr val="FFFFFF"/>
                </a:solidFill>
                <a:latin typeface="Times New Roman" pitchFamily="18" charset="0"/>
              </a:rPr>
              <a:t>ДЛЯ  ГРАЖДАН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57BA0-5EC5-4582-9FCE-C2145C571596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 smtClean="0">
              <a:latin typeface="Times New Roman" pitchFamily="18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ru-RU" sz="1600" b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Расходы бюджета по основным функциям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Расходы бюджета – выплачиваемые из бюджета денежные средства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1. Общегосударственные вопросы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2. Первичный воинский учет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3. Пожарная безопасность, гражданская оборона, предупреждение чрезвычайных ситуаций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4. Национальная экономика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5. Жилищно – коммунальное хозяйство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6. Охрана окружающей среды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7. Образование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8. Культура</a:t>
            </a:r>
            <a:r>
              <a:rPr lang="en-US" sz="1600" b="1" i="1" smtClean="0">
                <a:latin typeface="Times New Roman" pitchFamily="18" charset="0"/>
              </a:rPr>
              <a:t>,</a:t>
            </a:r>
            <a:r>
              <a:rPr lang="ru-RU" sz="1600" b="1" i="1" smtClean="0">
                <a:latin typeface="Times New Roman" pitchFamily="18" charset="0"/>
              </a:rPr>
              <a:t> кинематография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9. Социальная политика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10. Физическая культура и спорт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11. Средства массовой информации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12. Обслуживание государственного и муниципального долга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13. Межбюджетные трансферты общего характера бюджетам субъектов Российской Федерации и муниципальных</a:t>
            </a:r>
            <a:r>
              <a:rPr lang="ru-RU" sz="1600" b="1" smtClean="0">
                <a:latin typeface="Times New Roman" pitchFamily="18" charset="0"/>
              </a:rPr>
              <a:t> образований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8C99E-FED8-4581-89E6-13EB2203E669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 smtClean="0">
              <a:latin typeface="Times New Roman" pitchFamily="18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1800" b="1" u="sng" smtClean="0">
                <a:latin typeface="Times New Roman" pitchFamily="18" charset="0"/>
              </a:rPr>
              <a:t>Муниципальный долг Орджоникидзевского района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971550" y="2033588"/>
            <a:ext cx="5886450" cy="48895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>
                <a:latin typeface="Times New Roman" pitchFamily="18" charset="0"/>
              </a:rPr>
              <a:t>Муниципальный долг – это долговые обязательства бюджета, выраженные в валюте Российской Федерации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971550" y="2619375"/>
            <a:ext cx="7561263" cy="97790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>
                <a:latin typeface="Times New Roman" pitchFamily="18" charset="0"/>
              </a:rPr>
              <a:t>Поскольку бюджет муниципального образования  Орджоникидзевский район формируется с дефицитом, то для финансирования расходов, не обеспеченных доходами, привлекаются бюджетные кредиты из республиканского бюджета Республики Хакасия, могут также привлекаться банковские  кредиты.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909638" y="3736975"/>
            <a:ext cx="7326312" cy="5492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b="1" i="1" u="sng">
                <a:latin typeface="Times New Roman" pitchFamily="18" charset="0"/>
              </a:rPr>
              <a:t>Структура</a:t>
            </a:r>
            <a:endParaRPr lang="ru-RU" b="1" u="sng">
              <a:latin typeface="Times New Roman" pitchFamily="18" charset="0"/>
            </a:endParaRPr>
          </a:p>
          <a:p>
            <a:pPr algn="ctr"/>
            <a:r>
              <a:rPr lang="ru-RU" b="1" i="1" u="sng">
                <a:latin typeface="Times New Roman" pitchFamily="18" charset="0"/>
              </a:rPr>
              <a:t>муниципального долга выглядит следующим образом: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2906713" y="4449763"/>
            <a:ext cx="3779837" cy="48895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 sz="1600">
                <a:latin typeface="Times New Roman" pitchFamily="18" charset="0"/>
              </a:rPr>
              <a:t>-  Привлечение банковских кредитов</a:t>
            </a:r>
          </a:p>
          <a:p>
            <a:pPr algn="ctr" eaLnBrk="0" hangingPunct="0"/>
            <a:endParaRPr lang="ru-RU" sz="1600">
              <a:latin typeface="Times New Roman" pitchFamily="18" charset="0"/>
            </a:endParaRPr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 rot="10800000" flipV="1">
            <a:off x="3132138" y="4867275"/>
            <a:ext cx="3676650" cy="27463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>
                <a:latin typeface="Verdana" pitchFamily="34" charset="0"/>
              </a:rPr>
              <a:t>-  </a:t>
            </a:r>
            <a:r>
              <a:rPr lang="ru-RU" sz="1600">
                <a:latin typeface="Times New Roman" pitchFamily="18" charset="0"/>
              </a:rPr>
              <a:t>Привлечение бюджетных кредитов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7C855-68F5-4EE7-97D3-27A9559BF1FD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4000" b="1" i="1" u="sng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2400" b="1" u="sng" smtClean="0">
                <a:latin typeface="Times New Roman" pitchFamily="18" charset="0"/>
              </a:rPr>
              <a:t>Муниципальные программы</a:t>
            </a:r>
          </a:p>
          <a:p>
            <a:pPr algn="ctr" eaLnBrk="1" hangingPunct="1"/>
            <a:r>
              <a:rPr lang="ru-RU" sz="2000" smtClean="0">
                <a:latin typeface="Times New Roman" pitchFamily="18" charset="0"/>
              </a:rPr>
              <a:t>Переход к программно-целевому методу планирования в Орджоникидзевском  районе</a:t>
            </a:r>
          </a:p>
          <a:p>
            <a:pPr algn="ctr" eaLnBrk="1" hangingPunct="1"/>
            <a:endParaRPr lang="ru-RU" sz="2000" smtClean="0">
              <a:latin typeface="Times New Roman" pitchFamily="18" charset="0"/>
            </a:endParaRP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Муниципальная программа - это документ  определяющий:</a:t>
            </a: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Цели и задачи муниципальной политики</a:t>
            </a: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Способы их достижения</a:t>
            </a: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C2C4B-0EA4-4541-8101-E10F7C095C1E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 smtClean="0">
              <a:latin typeface="Times New Roman" pitchFamily="18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2000" b="1" smtClean="0">
                <a:latin typeface="Times New Roman" pitchFamily="18" charset="0"/>
              </a:rPr>
              <a:t>Стадии формирования бюджета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81063" y="2033588"/>
            <a:ext cx="7786687" cy="73342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Бюджетный процесс – это регламентированная законом  деятельность местного самоуправления по составлению, рассмотрению, утверждению и исполнению бюджетов соответствующих уровней.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27100" y="3016250"/>
            <a:ext cx="7065963" cy="2444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 sz="1600" b="1" i="1">
                <a:latin typeface="Times New Roman" pitchFamily="18" charset="0"/>
              </a:rPr>
              <a:t>Стадии формирования бюджета называются бюджетным процессом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276475" y="3352800"/>
            <a:ext cx="3063875" cy="2444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ru-RU" sz="1600" b="1" i="1">
                <a:latin typeface="Times New Roman" pitchFamily="18" charset="0"/>
              </a:rPr>
              <a:t>1.составление проекта бюджета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232025" y="3654425"/>
            <a:ext cx="5608638" cy="2444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ru-RU" sz="1600" b="1" i="1">
                <a:latin typeface="Times New Roman" pitchFamily="18" charset="0"/>
              </a:rPr>
              <a:t>2.рассмотрение и утверждение</a:t>
            </a:r>
            <a:r>
              <a:rPr lang="ru-RU" sz="1600" i="1">
                <a:latin typeface="Times New Roman" pitchFamily="18" charset="0"/>
              </a:rPr>
              <a:t> </a:t>
            </a:r>
            <a:r>
              <a:rPr lang="ru-RU" sz="1600" b="1" i="1">
                <a:latin typeface="Times New Roman" pitchFamily="18" charset="0"/>
              </a:rPr>
              <a:t>бюджета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232025" y="3949700"/>
            <a:ext cx="3894138" cy="27463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ru-RU" sz="1600" b="1" i="1">
                <a:latin typeface="Times New Roman" pitchFamily="18" charset="0"/>
              </a:rPr>
              <a:t>3.исполнение</a:t>
            </a:r>
            <a:r>
              <a:rPr lang="ru-RU" b="1" i="1">
                <a:latin typeface="Verdana" pitchFamily="34" charset="0"/>
              </a:rPr>
              <a:t> </a:t>
            </a:r>
            <a:r>
              <a:rPr lang="ru-RU" sz="1600" b="1" i="1">
                <a:latin typeface="Times New Roman" pitchFamily="18" charset="0"/>
              </a:rPr>
              <a:t>бюджета</a:t>
            </a: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 rot="10800000" flipV="1">
            <a:off x="879475" y="4419600"/>
            <a:ext cx="7432675" cy="823913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b="1">
                <a:latin typeface="Times New Roman" pitchFamily="18" charset="0"/>
              </a:rPr>
              <a:t>Проект бюджета муниципального </a:t>
            </a:r>
            <a:r>
              <a:rPr lang="ru-RU" sz="1600" b="1">
                <a:latin typeface="Times New Roman" pitchFamily="18" charset="0"/>
              </a:rPr>
              <a:t>образования</a:t>
            </a:r>
            <a:r>
              <a:rPr lang="ru-RU" sz="1600">
                <a:latin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</a:rPr>
              <a:t>Орджоникидзевский район составляется и утверждается сроком на три года - очередной финансовый год и два последующих года.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25F42-A7B7-485F-9C9F-59BAF0FEE211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 smtClean="0">
              <a:latin typeface="Times New Roman" pitchFamily="18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2000" b="1" i="1" u="sng" smtClean="0">
                <a:latin typeface="Times New Roman" pitchFamily="18" charset="0"/>
              </a:rPr>
              <a:t>Бюджетная система Орджоникидзевского района</a:t>
            </a:r>
            <a:r>
              <a:rPr lang="ru-RU" smtClean="0"/>
              <a:t> </a:t>
            </a:r>
          </a:p>
        </p:txBody>
      </p:sp>
      <p:sp>
        <p:nvSpPr>
          <p:cNvPr id="22533" name="AutoShape 4"/>
          <p:cNvSpPr>
            <a:spLocks noChangeArrowheads="1"/>
          </p:cNvSpPr>
          <p:nvPr/>
        </p:nvSpPr>
        <p:spPr bwMode="auto">
          <a:xfrm>
            <a:off x="1285875" y="5994400"/>
            <a:ext cx="44450" cy="46038"/>
          </a:xfrm>
          <a:prstGeom prst="flowChartProcess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-198438" y="5273675"/>
            <a:ext cx="44450" cy="85566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1962150" y="3789363"/>
            <a:ext cx="2430463" cy="1258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616450" y="6084888"/>
            <a:ext cx="46038" cy="444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5111750" y="3789363"/>
            <a:ext cx="2295525" cy="1349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1916113" y="2124075"/>
            <a:ext cx="558165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2006600" y="2438400"/>
            <a:ext cx="5445125" cy="274638"/>
          </a:xfrm>
          <a:prstGeom prst="rect">
            <a:avLst/>
          </a:prstGeom>
          <a:solidFill>
            <a:schemeClr val="hlink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Бюджетная система Орджоникидзевского  района</a:t>
            </a:r>
          </a:p>
        </p:txBody>
      </p:sp>
      <p:sp>
        <p:nvSpPr>
          <p:cNvPr id="22540" name="Rectangle 15"/>
          <p:cNvSpPr>
            <a:spLocks noChangeArrowheads="1"/>
          </p:cNvSpPr>
          <p:nvPr/>
        </p:nvSpPr>
        <p:spPr bwMode="auto">
          <a:xfrm>
            <a:off x="1557338" y="3654425"/>
            <a:ext cx="0" cy="27463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2541" name="Rectangle 18"/>
          <p:cNvSpPr>
            <a:spLocks noChangeArrowheads="1"/>
          </p:cNvSpPr>
          <p:nvPr/>
        </p:nvSpPr>
        <p:spPr bwMode="auto">
          <a:xfrm>
            <a:off x="2006600" y="3878263"/>
            <a:ext cx="2339975" cy="1038225"/>
          </a:xfrm>
          <a:prstGeom prst="rect">
            <a:avLst/>
          </a:prstGeom>
          <a:solidFill>
            <a:schemeClr val="hlink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Бюджет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муниципального образования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Орджоникидзевский  район</a:t>
            </a:r>
          </a:p>
        </p:txBody>
      </p:sp>
      <p:sp>
        <p:nvSpPr>
          <p:cNvPr id="22542" name="Rectangle 19"/>
          <p:cNvSpPr>
            <a:spLocks noChangeArrowheads="1"/>
          </p:cNvSpPr>
          <p:nvPr/>
        </p:nvSpPr>
        <p:spPr bwMode="auto">
          <a:xfrm>
            <a:off x="5202238" y="3878263"/>
            <a:ext cx="2070100" cy="1222375"/>
          </a:xfrm>
          <a:prstGeom prst="rect">
            <a:avLst/>
          </a:prstGeom>
          <a:solidFill>
            <a:schemeClr val="hlink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Девять  бюджетов  сельских поселений</a:t>
            </a:r>
          </a:p>
          <a:p>
            <a:pPr algn="ctr" eaLnBrk="0" hangingPunct="0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3" name="Line 20"/>
          <p:cNvSpPr>
            <a:spLocks noChangeShapeType="1"/>
          </p:cNvSpPr>
          <p:nvPr/>
        </p:nvSpPr>
        <p:spPr bwMode="auto">
          <a:xfrm>
            <a:off x="2681288" y="3338513"/>
            <a:ext cx="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44" name="AutoShape 21"/>
          <p:cNvSpPr>
            <a:spLocks noChangeArrowheads="1"/>
          </p:cNvSpPr>
          <p:nvPr/>
        </p:nvSpPr>
        <p:spPr bwMode="auto">
          <a:xfrm>
            <a:off x="3132138" y="3068638"/>
            <a:ext cx="179387" cy="719137"/>
          </a:xfrm>
          <a:prstGeom prst="downArrow">
            <a:avLst>
              <a:gd name="adj1" fmla="val 50333"/>
              <a:gd name="adj2" fmla="val 100426"/>
            </a:avLst>
          </a:prstGeom>
          <a:solidFill>
            <a:srgbClr val="0080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45" name="AutoShape 22"/>
          <p:cNvSpPr>
            <a:spLocks noChangeArrowheads="1"/>
          </p:cNvSpPr>
          <p:nvPr/>
        </p:nvSpPr>
        <p:spPr bwMode="auto">
          <a:xfrm>
            <a:off x="6011863" y="3159125"/>
            <a:ext cx="180975" cy="630238"/>
          </a:xfrm>
          <a:prstGeom prst="downArrow">
            <a:avLst>
              <a:gd name="adj1" fmla="val 50000"/>
              <a:gd name="adj2" fmla="val 87061"/>
            </a:avLst>
          </a:prstGeom>
          <a:solidFill>
            <a:srgbClr val="0080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60F6D-987D-418E-BC36-ADFFA25B0D16}" type="slidenum">
              <a:rPr lang="ru-RU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684391514"/>
              </p:ext>
            </p:extLst>
          </p:nvPr>
        </p:nvGraphicFramePr>
        <p:xfrm>
          <a:off x="393700" y="1536700"/>
          <a:ext cx="8364538" cy="532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 smtClean="0">
              <a:latin typeface="Times New Roman" pitchFamily="18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0350" y="1473200"/>
            <a:ext cx="8267700" cy="45719"/>
          </a:xfrm>
        </p:spPr>
        <p:txBody>
          <a:bodyPr/>
          <a:lstStyle/>
          <a:p>
            <a:pPr algn="ctr" eaLnBrk="1" hangingPunct="1"/>
            <a:r>
              <a:rPr lang="ru-RU" sz="1200" b="1" dirty="0" smtClean="0">
                <a:latin typeface="Times New Roman" pitchFamily="18" charset="0"/>
              </a:rPr>
              <a:t>Основные характеристики бюджета </a:t>
            </a:r>
          </a:p>
          <a:p>
            <a:pPr algn="ctr" eaLnBrk="1" hangingPunct="1"/>
            <a:r>
              <a:rPr lang="ru-RU" sz="1200" b="1" dirty="0" smtClean="0">
                <a:latin typeface="Times New Roman" pitchFamily="18" charset="0"/>
              </a:rPr>
              <a:t>муниципального образования Орджоникидзевский  район</a:t>
            </a:r>
          </a:p>
          <a:p>
            <a:pPr algn="ctr" eaLnBrk="1" hangingPunct="1"/>
            <a:r>
              <a:rPr lang="ru-RU" sz="1200" b="1" dirty="0" smtClean="0">
                <a:latin typeface="Times New Roman" pitchFamily="18" charset="0"/>
              </a:rPr>
              <a:t> за 2020-2022 годы  и на период 2023-2025  годов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3E7FD-17E1-410E-A97B-C5763020F15F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400" b="1" i="1" dirty="0" smtClean="0">
              <a:latin typeface="Times New Roman" pitchFamily="18" charset="0"/>
            </a:endParaRP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186059"/>
              </p:ext>
            </p:extLst>
          </p:nvPr>
        </p:nvGraphicFramePr>
        <p:xfrm>
          <a:off x="701570" y="189883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49300" y="1205230"/>
            <a:ext cx="7867650" cy="45719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 eaLnBrk="1" hangingPunct="1"/>
            <a:r>
              <a:rPr lang="ru-RU" sz="1600" b="1" dirty="0" smtClean="0">
                <a:latin typeface="Times New Roman" pitchFamily="18" charset="0"/>
              </a:rPr>
              <a:t>Динамика доходов районного бюджета муниципального образования Орджоникидзевский район за 2021-2022годы и на период 2023-2025 годов</a:t>
            </a:r>
          </a:p>
          <a:p>
            <a:pPr algn="r" eaLnBrk="1" hangingPunct="1"/>
            <a:r>
              <a:rPr lang="ru-RU" sz="2400" b="1" dirty="0" smtClean="0"/>
              <a:t> </a:t>
            </a:r>
            <a:r>
              <a:rPr lang="ru-RU" sz="1200" b="1" dirty="0" smtClean="0">
                <a:latin typeface="Times New Roman" pitchFamily="18" charset="0"/>
              </a:rPr>
              <a:t>млн. рублей</a:t>
            </a:r>
          </a:p>
          <a:p>
            <a:pPr lvl="2" eaLnBrk="1" hangingPunct="1">
              <a:buNone/>
            </a:pPr>
            <a:r>
              <a:rPr lang="ru-RU" b="1" dirty="0" smtClean="0"/>
              <a:t>                                                     </a:t>
            </a:r>
            <a:endParaRPr lang="ru-RU" sz="9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DC325-9F0F-45DF-99BA-E24F063AB275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785813" y="142875"/>
            <a:ext cx="7521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806090" y="916902"/>
            <a:ext cx="7896388" cy="660712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296863" y="863600"/>
            <a:ext cx="85058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rgbClr val="000099"/>
                </a:solidFill>
              </a:rPr>
              <a:t>Объем безвозмездных поступлений из республиканского бюджета </a:t>
            </a:r>
            <a:endParaRPr lang="ru-RU" sz="1600" b="1" dirty="0" smtClean="0">
              <a:solidFill>
                <a:srgbClr val="000099"/>
              </a:solidFill>
            </a:endParaRPr>
          </a:p>
          <a:p>
            <a:pPr algn="ctr" eaLnBrk="0" hangingPunct="0"/>
            <a:r>
              <a:rPr lang="ru-RU" sz="1600" b="1" dirty="0" smtClean="0">
                <a:solidFill>
                  <a:srgbClr val="000099"/>
                </a:solidFill>
              </a:rPr>
              <a:t>в 2022-2025 </a:t>
            </a:r>
            <a:r>
              <a:rPr lang="ru-RU" sz="1600" b="1" dirty="0">
                <a:solidFill>
                  <a:srgbClr val="000099"/>
                </a:solidFill>
              </a:rPr>
              <a:t>годах</a:t>
            </a: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805057"/>
              </p:ext>
            </p:extLst>
          </p:nvPr>
        </p:nvGraphicFramePr>
        <p:xfrm>
          <a:off x="701675" y="1538288"/>
          <a:ext cx="8442325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1601788" y="2663825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1200" b="1">
              <a:solidFill>
                <a:schemeClr val="accent2"/>
              </a:solidFill>
            </a:endParaRPr>
          </a:p>
          <a:p>
            <a:pPr eaLnBrk="0" hangingPunct="0"/>
            <a:endParaRPr lang="ru-RU" sz="1200" b="1">
              <a:solidFill>
                <a:schemeClr val="accent2"/>
              </a:solidFill>
            </a:endParaRPr>
          </a:p>
        </p:txBody>
      </p:sp>
      <p:sp>
        <p:nvSpPr>
          <p:cNvPr id="3084" name="Rectangle 19"/>
          <p:cNvSpPr>
            <a:spLocks noChangeArrowheads="1"/>
          </p:cNvSpPr>
          <p:nvPr/>
        </p:nvSpPr>
        <p:spPr bwMode="auto">
          <a:xfrm>
            <a:off x="7812360" y="2754314"/>
            <a:ext cx="809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200" b="1" dirty="0" err="1">
                <a:solidFill>
                  <a:schemeClr val="accent2"/>
                </a:solidFill>
              </a:rPr>
              <a:t>млн.руб</a:t>
            </a:r>
            <a:r>
              <a:rPr lang="ru-RU" sz="1200" b="1" dirty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BC4D7-1382-4F05-97C5-8836026D8229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180903" y="192409"/>
            <a:ext cx="7521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806090" y="830932"/>
            <a:ext cx="7896388" cy="879399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881063" y="773113"/>
            <a:ext cx="76057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rgbClr val="000099"/>
                </a:solidFill>
                <a:latin typeface="Georgia" pitchFamily="18" charset="0"/>
              </a:rPr>
              <a:t>Сравнительный анализ безвозмездных поступлений из республиканского бюджета в районный бюджет </a:t>
            </a: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</a:rPr>
              <a:t>в 2022 году </a:t>
            </a:r>
            <a:r>
              <a:rPr lang="ru-RU" sz="1600" b="1" dirty="0">
                <a:solidFill>
                  <a:srgbClr val="000099"/>
                </a:solidFill>
                <a:latin typeface="Georgia" pitchFamily="18" charset="0"/>
              </a:rPr>
              <a:t>и на </a:t>
            </a: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</a:rPr>
              <a:t>2023 год и плановый </a:t>
            </a:r>
            <a:r>
              <a:rPr lang="ru-RU" sz="1600" b="1" dirty="0">
                <a:solidFill>
                  <a:srgbClr val="000099"/>
                </a:solidFill>
                <a:latin typeface="Georgia" pitchFamily="18" charset="0"/>
              </a:rPr>
              <a:t>период </a:t>
            </a: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</a:rPr>
              <a:t>2024 </a:t>
            </a:r>
            <a:r>
              <a:rPr lang="ru-RU" sz="1600" b="1" dirty="0">
                <a:solidFill>
                  <a:srgbClr val="000099"/>
                </a:solidFill>
                <a:latin typeface="Georgia" pitchFamily="18" charset="0"/>
              </a:rPr>
              <a:t>и </a:t>
            </a:r>
            <a:r>
              <a:rPr lang="ru-RU" sz="1600" b="1" dirty="0" smtClean="0">
                <a:solidFill>
                  <a:srgbClr val="000099"/>
                </a:solidFill>
                <a:latin typeface="Georgia" pitchFamily="18" charset="0"/>
              </a:rPr>
              <a:t>2025 годов</a:t>
            </a:r>
            <a:endParaRPr lang="ru-RU" sz="1600" b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7767638" y="1808163"/>
            <a:ext cx="9001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 b="1"/>
              <a:t>млн.руб.</a:t>
            </a:r>
          </a:p>
        </p:txBody>
      </p:sp>
      <p:graphicFrame>
        <p:nvGraphicFramePr>
          <p:cNvPr id="1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74093"/>
              </p:ext>
            </p:extLst>
          </p:nvPr>
        </p:nvGraphicFramePr>
        <p:xfrm>
          <a:off x="-242888" y="1673225"/>
          <a:ext cx="9386888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95919-88F0-41B2-8E83-982F52F6999A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23555" name="Oval 18"/>
          <p:cNvSpPr>
            <a:spLocks noChangeArrowheads="1"/>
          </p:cNvSpPr>
          <p:nvPr/>
        </p:nvSpPr>
        <p:spPr bwMode="auto">
          <a:xfrm>
            <a:off x="6281738" y="3833813"/>
            <a:ext cx="2205037" cy="1665287"/>
          </a:xfrm>
          <a:prstGeom prst="ellipse">
            <a:avLst/>
          </a:prstGeom>
          <a:gradFill rotWithShape="1">
            <a:gsLst>
              <a:gs pos="0">
                <a:srgbClr val="762F00"/>
              </a:gs>
              <a:gs pos="50000">
                <a:srgbClr val="FF6600"/>
              </a:gs>
              <a:gs pos="100000">
                <a:srgbClr val="762F00"/>
              </a:gs>
            </a:gsLst>
            <a:lin ang="5400000" scaled="1"/>
          </a:gradFill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Oval 17"/>
          <p:cNvSpPr>
            <a:spLocks noChangeArrowheads="1"/>
          </p:cNvSpPr>
          <p:nvPr/>
        </p:nvSpPr>
        <p:spPr bwMode="auto">
          <a:xfrm>
            <a:off x="3311525" y="3878263"/>
            <a:ext cx="2339975" cy="1665287"/>
          </a:xfrm>
          <a:prstGeom prst="ellipse">
            <a:avLst/>
          </a:prstGeom>
          <a:gradFill rotWithShape="1">
            <a:gsLst>
              <a:gs pos="0">
                <a:srgbClr val="762F00"/>
              </a:gs>
              <a:gs pos="50000">
                <a:srgbClr val="FF6600"/>
              </a:gs>
              <a:gs pos="100000">
                <a:srgbClr val="762F00"/>
              </a:gs>
            </a:gsLst>
            <a:lin ang="5400000" scaled="1"/>
          </a:gradFill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Oval 16"/>
          <p:cNvSpPr>
            <a:spLocks noChangeArrowheads="1"/>
          </p:cNvSpPr>
          <p:nvPr/>
        </p:nvSpPr>
        <p:spPr bwMode="auto">
          <a:xfrm>
            <a:off x="304800" y="3873500"/>
            <a:ext cx="2295525" cy="1665287"/>
          </a:xfrm>
          <a:prstGeom prst="ellipse">
            <a:avLst/>
          </a:prstGeom>
          <a:gradFill rotWithShape="1">
            <a:gsLst>
              <a:gs pos="0">
                <a:srgbClr val="762F00"/>
              </a:gs>
              <a:gs pos="50000">
                <a:srgbClr val="FF6600"/>
              </a:gs>
              <a:gs pos="100000">
                <a:srgbClr val="762F00"/>
              </a:gs>
            </a:gsLst>
            <a:lin ang="5400000" scaled="1"/>
          </a:gradFill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TextBox 4"/>
          <p:cNvSpPr txBox="1">
            <a:spLocks noChangeArrowheads="1"/>
          </p:cNvSpPr>
          <p:nvPr/>
        </p:nvSpPr>
        <p:spPr bwMode="auto">
          <a:xfrm>
            <a:off x="785813" y="142875"/>
            <a:ext cx="8016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628650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TextBox 6"/>
          <p:cNvSpPr txBox="1">
            <a:spLocks noChangeArrowheads="1"/>
          </p:cNvSpPr>
          <p:nvPr/>
        </p:nvSpPr>
        <p:spPr bwMode="auto">
          <a:xfrm>
            <a:off x="476250" y="2754313"/>
            <a:ext cx="2251075" cy="7778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5000">
                <a:srgbClr val="F27300"/>
              </a:gs>
              <a:gs pos="12500">
                <a:srgbClr val="8F0040"/>
              </a:gs>
              <a:gs pos="25000">
                <a:srgbClr val="400040"/>
              </a:gs>
              <a:gs pos="39999">
                <a:srgbClr val="000040"/>
              </a:gs>
              <a:gs pos="50000">
                <a:srgbClr val="000000"/>
              </a:gs>
              <a:gs pos="60001">
                <a:srgbClr val="000040"/>
              </a:gs>
              <a:gs pos="75000">
                <a:srgbClr val="400040"/>
              </a:gs>
              <a:gs pos="87500">
                <a:srgbClr val="8F0040"/>
              </a:gs>
              <a:gs pos="95000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>
                <a:cs typeface="Arial" charset="0"/>
              </a:rPr>
              <a:t>  </a:t>
            </a:r>
            <a:r>
              <a:rPr lang="ru-RU" sz="2400" b="1" i="1">
                <a:latin typeface="Georgia" pitchFamily="18" charset="0"/>
                <a:cs typeface="Arial" charset="0"/>
              </a:rPr>
              <a:t>доходы</a:t>
            </a:r>
          </a:p>
          <a:p>
            <a:pPr>
              <a:buFont typeface="Wingdings" pitchFamily="2" charset="2"/>
              <a:buChar char="Ø"/>
            </a:pPr>
            <a:endParaRPr lang="ru-RU" sz="2100" b="1">
              <a:latin typeface="Georgia" pitchFamily="18" charset="0"/>
              <a:cs typeface="Arial" charset="0"/>
            </a:endParaRPr>
          </a:p>
        </p:txBody>
      </p:sp>
      <p:sp>
        <p:nvSpPr>
          <p:cNvPr id="23562" name="TextBox 6"/>
          <p:cNvSpPr txBox="1">
            <a:spLocks noChangeArrowheads="1"/>
          </p:cNvSpPr>
          <p:nvPr/>
        </p:nvSpPr>
        <p:spPr bwMode="auto">
          <a:xfrm>
            <a:off x="3311525" y="2754313"/>
            <a:ext cx="2386013" cy="82232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5000">
                <a:srgbClr val="F27300"/>
              </a:gs>
              <a:gs pos="12500">
                <a:srgbClr val="8F0040"/>
              </a:gs>
              <a:gs pos="25000">
                <a:srgbClr val="400040"/>
              </a:gs>
              <a:gs pos="39999">
                <a:srgbClr val="000040"/>
              </a:gs>
              <a:gs pos="50000">
                <a:srgbClr val="000000"/>
              </a:gs>
              <a:gs pos="60001">
                <a:srgbClr val="000040"/>
              </a:gs>
              <a:gs pos="75000">
                <a:srgbClr val="400040"/>
              </a:gs>
              <a:gs pos="87500">
                <a:srgbClr val="8F0040"/>
              </a:gs>
              <a:gs pos="95000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b="1" i="1">
                <a:latin typeface="Georgia" pitchFamily="18" charset="0"/>
                <a:cs typeface="Arial" charset="0"/>
              </a:rPr>
              <a:t>расходы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2400" b="1">
              <a:latin typeface="Georgia" pitchFamily="18" charset="0"/>
              <a:cs typeface="Arial" charset="0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580667" y="963501"/>
            <a:ext cx="7897972" cy="702588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</p:txBody>
      </p:sp>
      <p:sp>
        <p:nvSpPr>
          <p:cNvPr id="23566" name="Rectangle 11"/>
          <p:cNvSpPr>
            <a:spLocks noChangeArrowheads="1"/>
          </p:cNvSpPr>
          <p:nvPr/>
        </p:nvSpPr>
        <p:spPr bwMode="auto">
          <a:xfrm>
            <a:off x="611188" y="954088"/>
            <a:ext cx="7842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Основные показатели районного бюджета </a:t>
            </a:r>
          </a:p>
          <a:p>
            <a:pPr algn="ctr" eaLnBrk="0" hangingPunct="0"/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latin typeface="Georgia" pitchFamily="18" charset="0"/>
              </a:rPr>
              <a:t>2023 </a:t>
            </a: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год</a:t>
            </a:r>
          </a:p>
        </p:txBody>
      </p:sp>
      <p:sp>
        <p:nvSpPr>
          <p:cNvPr id="23567" name="Rectangle 12"/>
          <p:cNvSpPr>
            <a:spLocks noChangeArrowheads="1"/>
          </p:cNvSpPr>
          <p:nvPr/>
        </p:nvSpPr>
        <p:spPr bwMode="auto">
          <a:xfrm>
            <a:off x="522288" y="4284663"/>
            <a:ext cx="1979612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latin typeface="Georgia" pitchFamily="18" charset="0"/>
              </a:rPr>
              <a:t>951,5</a:t>
            </a:r>
            <a:endParaRPr lang="ru-RU" sz="2400" b="1" dirty="0">
              <a:latin typeface="Georgia" pitchFamily="18" charset="0"/>
            </a:endParaRPr>
          </a:p>
          <a:p>
            <a:pPr algn="ctr" eaLnBrk="0" hangingPunct="0"/>
            <a:r>
              <a:rPr lang="ru-RU" b="1" dirty="0">
                <a:latin typeface="Georgia" pitchFamily="18" charset="0"/>
              </a:rPr>
              <a:t>млн.руб.</a:t>
            </a:r>
          </a:p>
        </p:txBody>
      </p:sp>
      <p:sp>
        <p:nvSpPr>
          <p:cNvPr id="23568" name="TextBox 6"/>
          <p:cNvSpPr txBox="1">
            <a:spLocks noChangeArrowheads="1"/>
          </p:cNvSpPr>
          <p:nvPr/>
        </p:nvSpPr>
        <p:spPr bwMode="auto">
          <a:xfrm>
            <a:off x="6192838" y="2754313"/>
            <a:ext cx="2430462" cy="792162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5000">
                <a:srgbClr val="F27300"/>
              </a:gs>
              <a:gs pos="12500">
                <a:srgbClr val="8F0040"/>
              </a:gs>
              <a:gs pos="25000">
                <a:srgbClr val="400040"/>
              </a:gs>
              <a:gs pos="39999">
                <a:srgbClr val="000040"/>
              </a:gs>
              <a:gs pos="50000">
                <a:srgbClr val="000000"/>
              </a:gs>
              <a:gs pos="60001">
                <a:srgbClr val="000040"/>
              </a:gs>
              <a:gs pos="75000">
                <a:srgbClr val="400040"/>
              </a:gs>
              <a:gs pos="87500">
                <a:srgbClr val="8F0040"/>
              </a:gs>
              <a:gs pos="95000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b="1" i="1">
                <a:latin typeface="Georgia" pitchFamily="18" charset="0"/>
                <a:cs typeface="Arial" charset="0"/>
              </a:rPr>
              <a:t>дефицит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2200" b="1">
              <a:latin typeface="Georgia" pitchFamily="18" charset="0"/>
              <a:cs typeface="Arial" charset="0"/>
            </a:endParaRPr>
          </a:p>
        </p:txBody>
      </p:sp>
      <p:sp>
        <p:nvSpPr>
          <p:cNvPr id="23569" name="Rectangle 14"/>
          <p:cNvSpPr>
            <a:spLocks noChangeArrowheads="1"/>
          </p:cNvSpPr>
          <p:nvPr/>
        </p:nvSpPr>
        <p:spPr bwMode="auto">
          <a:xfrm>
            <a:off x="3581400" y="4238625"/>
            <a:ext cx="193516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latin typeface="Georgia" pitchFamily="18" charset="0"/>
              </a:rPr>
              <a:t>953,5</a:t>
            </a:r>
            <a:endParaRPr lang="ru-RU" sz="2400" b="1" dirty="0">
              <a:latin typeface="Georgia" pitchFamily="18" charset="0"/>
            </a:endParaRPr>
          </a:p>
          <a:p>
            <a:pPr algn="ctr" eaLnBrk="0" hangingPunct="0"/>
            <a:r>
              <a:rPr lang="ru-RU" b="1" dirty="0">
                <a:latin typeface="Georgia" pitchFamily="18" charset="0"/>
              </a:rPr>
              <a:t>млн.руб.</a:t>
            </a:r>
          </a:p>
        </p:txBody>
      </p:sp>
      <p:sp>
        <p:nvSpPr>
          <p:cNvPr id="23570" name="Rectangle 15"/>
          <p:cNvSpPr>
            <a:spLocks noChangeArrowheads="1"/>
          </p:cNvSpPr>
          <p:nvPr/>
        </p:nvSpPr>
        <p:spPr bwMode="auto">
          <a:xfrm>
            <a:off x="6372225" y="4149725"/>
            <a:ext cx="20701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latin typeface="Georgia" pitchFamily="18" charset="0"/>
              </a:rPr>
              <a:t>2,0</a:t>
            </a:r>
            <a:endParaRPr lang="ru-RU" sz="2400" b="1" dirty="0">
              <a:latin typeface="Georgia" pitchFamily="18" charset="0"/>
            </a:endParaRPr>
          </a:p>
          <a:p>
            <a:pPr algn="ctr" eaLnBrk="0" hangingPunct="0"/>
            <a:r>
              <a:rPr lang="ru-RU" b="1" dirty="0">
                <a:latin typeface="Georgia" pitchFamily="18" charset="0"/>
              </a:rPr>
              <a:t>млн.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01998-BC75-4426-8B23-5B3392CE232E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79400"/>
            <a:ext cx="8226425" cy="11430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1400" b="1" dirty="0" smtClean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Управление финансов и экономики Администрации Орджоникидзевского района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atin typeface="Georgia" pitchFamily="18" charset="0"/>
              </a:rPr>
              <a:t>Бюджет для граждан</a:t>
            </a:r>
            <a:br>
              <a:rPr lang="ru-RU" sz="40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подготовлен на основании</a:t>
            </a:r>
            <a:r>
              <a:rPr lang="ru-RU" sz="4000" dirty="0" smtClean="0">
                <a:latin typeface="Georgia" pitchFamily="18" charset="0"/>
              </a:rPr>
              <a:t/>
            </a:r>
            <a:br>
              <a:rPr lang="ru-RU" sz="40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Решения Совета депутатов  Орджоникидзевского района 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от 27.12.2022г. 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№35-9“О 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районном  бюджете муниципального образования Орджоникидзевский </a:t>
            </a:r>
            <a:r>
              <a:rPr lang="ru-RU" sz="2400" dirty="0" smtClean="0">
                <a:latin typeface="Georgia" pitchFamily="18" charset="0"/>
              </a:rPr>
              <a:t>район Республики Хакасия на 2023 год и на плановый период 2024 и 2025 годов”.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651000"/>
            <a:ext cx="8312150" cy="45719"/>
          </a:xfrm>
        </p:spPr>
        <p:txBody>
          <a:bodyPr/>
          <a:lstStyle/>
          <a:p>
            <a:pPr eaLnBrk="1" hangingPunct="1">
              <a:buNone/>
            </a:pPr>
            <a:r>
              <a:rPr lang="ru-RU" dirty="0" smtClean="0"/>
              <a:t>	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476250" y="233363"/>
            <a:ext cx="86677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98530-33F8-4FE5-B936-4E881FA9F9E0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792163" y="142875"/>
            <a:ext cx="7835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Администрации Орджоникидзевского района</a:t>
            </a:r>
            <a:endParaRPr lang="ru-RU" sz="1600" dirty="0">
              <a:solidFill>
                <a:srgbClr val="C6D9F1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8486775" y="142875"/>
            <a:ext cx="450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6863" y="908050"/>
            <a:ext cx="8550275" cy="720725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Предельный объем расходов районного бюджета </a:t>
            </a:r>
          </a:p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на </a:t>
            </a:r>
            <a:r>
              <a:rPr lang="ru-RU" sz="2000" b="1" dirty="0" smtClean="0">
                <a:solidFill>
                  <a:srgbClr val="000099"/>
                </a:solidFill>
                <a:latin typeface="Georgia" pitchFamily="18" charset="0"/>
              </a:rPr>
              <a:t>2023 </a:t>
            </a: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год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31800" y="2571750"/>
            <a:ext cx="796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b="1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180553995"/>
              </p:ext>
            </p:extLst>
          </p:nvPr>
        </p:nvGraphicFramePr>
        <p:xfrm>
          <a:off x="701675" y="1808163"/>
          <a:ext cx="7829550" cy="4456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342045" y="144495"/>
            <a:ext cx="80613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Администрации Орджоникидзевского района</a:t>
            </a:r>
            <a:endParaRPr lang="ru-RU" sz="1600" b="1" i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01675" y="819150"/>
            <a:ext cx="8145463" cy="935038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CC"/>
                </a:solidFill>
              </a:rPr>
              <a:t>Структура расходов районного бюджета на </a:t>
            </a:r>
            <a:r>
              <a:rPr lang="ru-RU" b="1" dirty="0" smtClean="0">
                <a:solidFill>
                  <a:srgbClr val="0000CC"/>
                </a:solidFill>
              </a:rPr>
              <a:t>2023 </a:t>
            </a:r>
            <a:r>
              <a:rPr lang="ru-RU" b="1" dirty="0">
                <a:solidFill>
                  <a:srgbClr val="0000CC"/>
                </a:solidFill>
              </a:rPr>
              <a:t>год </a:t>
            </a:r>
          </a:p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CC"/>
                </a:solidFill>
              </a:rPr>
              <a:t>в разрезе экономической классификации на выполнение собственных расходных обязательств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8616950" y="0"/>
            <a:ext cx="26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8</a:t>
            </a:r>
          </a:p>
        </p:txBody>
      </p:sp>
      <p:grpSp>
        <p:nvGrpSpPr>
          <p:cNvPr id="2" name="Organization Chart 7"/>
          <p:cNvGrpSpPr>
            <a:grpSpLocks noChangeAspect="1"/>
          </p:cNvGrpSpPr>
          <p:nvPr/>
        </p:nvGrpSpPr>
        <p:grpSpPr bwMode="auto">
          <a:xfrm>
            <a:off x="482600" y="2940050"/>
            <a:ext cx="8280400" cy="1035050"/>
            <a:chOff x="1148" y="1304"/>
            <a:chExt cx="1872" cy="720"/>
          </a:xfrm>
        </p:grpSpPr>
        <p:cxnSp>
          <p:nvCxnSpPr>
            <p:cNvPr id="12309" name="_s5124"/>
            <p:cNvCxnSpPr>
              <a:cxnSpLocks noChangeShapeType="1"/>
              <a:stCxn id="12313" idx="0"/>
              <a:endCxn id="12311" idx="2"/>
            </p:cNvCxnSpPr>
            <p:nvPr/>
          </p:nvCxnSpPr>
          <p:spPr bwMode="auto">
            <a:xfrm rot="16200000" flipV="1">
              <a:off x="2266" y="1414"/>
              <a:ext cx="144" cy="50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310" name="_s5125"/>
            <p:cNvCxnSpPr>
              <a:cxnSpLocks noChangeShapeType="1"/>
              <a:stCxn id="12312" idx="0"/>
              <a:endCxn id="12311" idx="2"/>
            </p:cNvCxnSpPr>
            <p:nvPr/>
          </p:nvCxnSpPr>
          <p:spPr bwMode="auto">
            <a:xfrm rot="5400000" flipH="1" flipV="1">
              <a:off x="1762" y="1410"/>
              <a:ext cx="144" cy="50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2311" name="_s5126"/>
            <p:cNvSpPr>
              <a:spLocks noChangeArrowheads="1"/>
            </p:cNvSpPr>
            <p:nvPr/>
          </p:nvSpPr>
          <p:spPr bwMode="auto">
            <a:xfrm>
              <a:off x="1590" y="1304"/>
              <a:ext cx="995" cy="288"/>
            </a:xfrm>
            <a:prstGeom prst="roundRect">
              <a:avLst>
                <a:gd name="adj" fmla="val 16667"/>
              </a:avLst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b="1" i="1" dirty="0"/>
                <a:t>Социально-значимые расходы- </a:t>
              </a:r>
              <a:r>
                <a:rPr lang="ru-RU" b="1" i="1" dirty="0" smtClean="0"/>
                <a:t>76,1%</a:t>
              </a:r>
              <a:endParaRPr lang="ru-RU" b="1" i="1" dirty="0"/>
            </a:p>
          </p:txBody>
        </p:sp>
        <p:sp>
          <p:nvSpPr>
            <p:cNvPr id="12312" name="_s5127"/>
            <p:cNvSpPr>
              <a:spLocks noChangeArrowheads="1"/>
            </p:cNvSpPr>
            <p:nvPr/>
          </p:nvSpPr>
          <p:spPr bwMode="auto">
            <a:xfrm>
              <a:off x="1148" y="17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dirty="0"/>
                <a:t>потребность </a:t>
              </a:r>
              <a:r>
                <a:rPr lang="ru-RU" dirty="0" smtClean="0"/>
                <a:t>–216,0 </a:t>
              </a:r>
              <a:r>
                <a:rPr lang="ru-RU" dirty="0" err="1">
                  <a:solidFill>
                    <a:srgbClr val="FFFFFF"/>
                  </a:solidFill>
                </a:rPr>
                <a:t>млн.руб</a:t>
              </a:r>
              <a:r>
                <a:rPr lang="ru-RU" dirty="0">
                  <a:solidFill>
                    <a:srgbClr val="FFFFFF"/>
                  </a:solidFill>
                </a:rPr>
                <a:t>.</a:t>
              </a:r>
            </a:p>
          </p:txBody>
        </p:sp>
        <p:sp>
          <p:nvSpPr>
            <p:cNvPr id="12313" name="_s5128"/>
            <p:cNvSpPr>
              <a:spLocks noChangeArrowheads="1"/>
            </p:cNvSpPr>
            <p:nvPr/>
          </p:nvSpPr>
          <p:spPr bwMode="auto">
            <a:xfrm>
              <a:off x="2156" y="173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dirty="0" smtClean="0"/>
                <a:t>- 174,6 млн.руб.-80,8%</a:t>
              </a:r>
              <a:endParaRPr lang="ru-RU" dirty="0"/>
            </a:p>
          </p:txBody>
        </p:sp>
      </p:grpSp>
      <p:grpSp>
        <p:nvGrpSpPr>
          <p:cNvPr id="3" name="Organization Chart 14"/>
          <p:cNvGrpSpPr>
            <a:grpSpLocks noChangeAspect="1"/>
          </p:cNvGrpSpPr>
          <p:nvPr/>
        </p:nvGrpSpPr>
        <p:grpSpPr bwMode="auto">
          <a:xfrm>
            <a:off x="522288" y="4284663"/>
            <a:ext cx="8189912" cy="1079500"/>
            <a:chOff x="1148" y="1304"/>
            <a:chExt cx="1872" cy="720"/>
          </a:xfrm>
        </p:grpSpPr>
        <p:cxnSp>
          <p:nvCxnSpPr>
            <p:cNvPr id="12304" name="_s5131"/>
            <p:cNvCxnSpPr>
              <a:cxnSpLocks noChangeShapeType="1"/>
              <a:stCxn id="12308" idx="0"/>
              <a:endCxn id="12306" idx="2"/>
            </p:cNvCxnSpPr>
            <p:nvPr/>
          </p:nvCxnSpPr>
          <p:spPr bwMode="auto">
            <a:xfrm rot="16200000" flipV="1">
              <a:off x="2266" y="1414"/>
              <a:ext cx="144" cy="4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305" name="_s5132"/>
            <p:cNvCxnSpPr>
              <a:cxnSpLocks noChangeShapeType="1"/>
              <a:stCxn id="12307" idx="0"/>
              <a:endCxn id="12306" idx="2"/>
            </p:cNvCxnSpPr>
            <p:nvPr/>
          </p:nvCxnSpPr>
          <p:spPr bwMode="auto">
            <a:xfrm rot="5400000" flipH="1" flipV="1">
              <a:off x="1762" y="1410"/>
              <a:ext cx="144" cy="50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2306" name="_s5133"/>
            <p:cNvSpPr>
              <a:spLocks noChangeArrowheads="1"/>
            </p:cNvSpPr>
            <p:nvPr/>
          </p:nvSpPr>
          <p:spPr bwMode="auto">
            <a:xfrm>
              <a:off x="1596" y="1304"/>
              <a:ext cx="986" cy="288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900" b="1" i="1" dirty="0"/>
                <a:t>Первоочередные расходы </a:t>
              </a:r>
              <a:r>
                <a:rPr lang="ru-RU" sz="1900" b="1" i="1" dirty="0" smtClean="0"/>
                <a:t>–11,5%</a:t>
              </a:r>
              <a:endParaRPr lang="ru-RU" sz="1900" b="1" i="1" dirty="0"/>
            </a:p>
          </p:txBody>
        </p:sp>
        <p:sp>
          <p:nvSpPr>
            <p:cNvPr id="12307" name="_s5134"/>
            <p:cNvSpPr>
              <a:spLocks noChangeArrowheads="1"/>
            </p:cNvSpPr>
            <p:nvPr/>
          </p:nvSpPr>
          <p:spPr bwMode="auto">
            <a:xfrm>
              <a:off x="1148" y="17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900" dirty="0"/>
                <a:t>потребность- </a:t>
              </a:r>
              <a:r>
                <a:rPr lang="ru-RU" sz="1900" dirty="0" smtClean="0"/>
                <a:t>48,3  </a:t>
              </a:r>
              <a:r>
                <a:rPr lang="ru-RU" sz="1900" dirty="0" err="1"/>
                <a:t>млн.руб</a:t>
              </a:r>
              <a:r>
                <a:rPr lang="ru-RU" sz="1900" dirty="0"/>
                <a:t>.</a:t>
              </a:r>
            </a:p>
          </p:txBody>
        </p:sp>
        <p:sp>
          <p:nvSpPr>
            <p:cNvPr id="12308" name="_s5135"/>
            <p:cNvSpPr>
              <a:spLocks noChangeArrowheads="1"/>
            </p:cNvSpPr>
            <p:nvPr/>
          </p:nvSpPr>
          <p:spPr bwMode="auto">
            <a:xfrm>
              <a:off x="2156" y="173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900" dirty="0" smtClean="0"/>
                <a:t>26,3млн.руб.-54,4%</a:t>
              </a:r>
              <a:endParaRPr lang="ru-RU" sz="1900" dirty="0"/>
            </a:p>
          </p:txBody>
        </p:sp>
      </p:grpSp>
      <p:grpSp>
        <p:nvGrpSpPr>
          <p:cNvPr id="4" name="Organization Chart 21"/>
          <p:cNvGrpSpPr>
            <a:grpSpLocks noChangeAspect="1"/>
          </p:cNvGrpSpPr>
          <p:nvPr/>
        </p:nvGrpSpPr>
        <p:grpSpPr bwMode="auto">
          <a:xfrm>
            <a:off x="571500" y="5695950"/>
            <a:ext cx="8235950" cy="990600"/>
            <a:chOff x="1148" y="1304"/>
            <a:chExt cx="1872" cy="720"/>
          </a:xfrm>
        </p:grpSpPr>
        <p:cxnSp>
          <p:nvCxnSpPr>
            <p:cNvPr id="12299" name="_s5138"/>
            <p:cNvCxnSpPr>
              <a:cxnSpLocks noChangeShapeType="1"/>
              <a:stCxn id="12303" idx="0"/>
              <a:endCxn id="12301" idx="2"/>
            </p:cNvCxnSpPr>
            <p:nvPr/>
          </p:nvCxnSpPr>
          <p:spPr bwMode="auto">
            <a:xfrm rot="5400000" flipH="1">
              <a:off x="2264" y="1412"/>
              <a:ext cx="144" cy="504"/>
            </a:xfrm>
            <a:prstGeom prst="bentConnector3">
              <a:avLst>
                <a:gd name="adj1" fmla="val 452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300" name="_s5139"/>
            <p:cNvCxnSpPr>
              <a:cxnSpLocks noChangeShapeType="1"/>
              <a:stCxn id="12302" idx="0"/>
              <a:endCxn id="12301" idx="2"/>
            </p:cNvCxnSpPr>
            <p:nvPr/>
          </p:nvCxnSpPr>
          <p:spPr bwMode="auto">
            <a:xfrm rot="-5400000">
              <a:off x="1760" y="1412"/>
              <a:ext cx="144" cy="504"/>
            </a:xfrm>
            <a:prstGeom prst="bentConnector3">
              <a:avLst>
                <a:gd name="adj1" fmla="val 452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2301" name="_s5140"/>
            <p:cNvSpPr>
              <a:spLocks noChangeArrowheads="1"/>
            </p:cNvSpPr>
            <p:nvPr/>
          </p:nvSpPr>
          <p:spPr bwMode="auto">
            <a:xfrm>
              <a:off x="1652" y="13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b="1" i="1" dirty="0"/>
                <a:t>Прочие </a:t>
              </a:r>
              <a:r>
                <a:rPr lang="ru-RU" b="1" i="1" dirty="0" smtClean="0"/>
                <a:t>расходы-12,4%</a:t>
              </a:r>
              <a:endParaRPr lang="ru-RU" b="1" i="1" dirty="0"/>
            </a:p>
          </p:txBody>
        </p:sp>
        <p:sp>
          <p:nvSpPr>
            <p:cNvPr id="12302" name="_s5141"/>
            <p:cNvSpPr>
              <a:spLocks noChangeArrowheads="1"/>
            </p:cNvSpPr>
            <p:nvPr/>
          </p:nvSpPr>
          <p:spPr bwMode="auto">
            <a:xfrm>
              <a:off x="1148" y="17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dirty="0" smtClean="0"/>
                <a:t>потребность- 84,1млн.руб</a:t>
              </a:r>
              <a:r>
                <a:rPr lang="ru-RU" dirty="0"/>
                <a:t>.</a:t>
              </a:r>
            </a:p>
          </p:txBody>
        </p:sp>
        <p:sp>
          <p:nvSpPr>
            <p:cNvPr id="12303" name="_s5142"/>
            <p:cNvSpPr>
              <a:spLocks noChangeArrowheads="1"/>
            </p:cNvSpPr>
            <p:nvPr/>
          </p:nvSpPr>
          <p:spPr bwMode="auto">
            <a:xfrm>
              <a:off x="2156" y="173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dirty="0" smtClean="0"/>
                <a:t>- 28,5 </a:t>
              </a:r>
              <a:r>
                <a:rPr lang="ru-RU" dirty="0"/>
                <a:t>млн.руб</a:t>
              </a:r>
              <a:r>
                <a:rPr lang="ru-RU" dirty="0" smtClean="0"/>
                <a:t>.-33,9%</a:t>
              </a:r>
              <a:endParaRPr lang="ru-RU" dirty="0"/>
            </a:p>
          </p:txBody>
        </p:sp>
      </p:grpSp>
      <p:sp>
        <p:nvSpPr>
          <p:cNvPr id="12297" name="AutoShape 28"/>
          <p:cNvSpPr>
            <a:spLocks noChangeArrowheads="1"/>
          </p:cNvSpPr>
          <p:nvPr/>
        </p:nvSpPr>
        <p:spPr bwMode="auto">
          <a:xfrm>
            <a:off x="566738" y="1898650"/>
            <a:ext cx="3960812" cy="674688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 dirty="0">
              <a:solidFill>
                <a:srgbClr val="FFFFFF"/>
              </a:solidFill>
            </a:endParaRPr>
          </a:p>
          <a:p>
            <a:pPr algn="ctr" eaLnBrk="0" hangingPunct="0"/>
            <a:r>
              <a:rPr lang="ru-RU" b="1" dirty="0">
                <a:solidFill>
                  <a:srgbClr val="FFFFFF"/>
                </a:solidFill>
              </a:rPr>
              <a:t>Потребность </a:t>
            </a:r>
          </a:p>
          <a:p>
            <a:pPr algn="ctr" eaLnBrk="0" hangingPunct="0"/>
            <a:r>
              <a:rPr lang="ru-RU" b="1" dirty="0">
                <a:solidFill>
                  <a:srgbClr val="FFFFFF"/>
                </a:solidFill>
              </a:rPr>
              <a:t>по расчетам </a:t>
            </a:r>
            <a:r>
              <a:rPr lang="ru-RU" b="1" dirty="0" smtClean="0">
                <a:solidFill>
                  <a:srgbClr val="FFFFFF"/>
                </a:solidFill>
              </a:rPr>
              <a:t>ГРБС-348,4млн.руб</a:t>
            </a:r>
            <a:r>
              <a:rPr lang="ru-RU" b="1" dirty="0">
                <a:solidFill>
                  <a:srgbClr val="FFFFFF"/>
                </a:solidFill>
              </a:rPr>
              <a:t>.</a:t>
            </a:r>
          </a:p>
          <a:p>
            <a:pPr algn="ctr" eaLnBrk="0" hangingPunct="0"/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2298" name="AutoShape 29"/>
          <p:cNvSpPr>
            <a:spLocks noChangeArrowheads="1"/>
          </p:cNvSpPr>
          <p:nvPr/>
        </p:nvSpPr>
        <p:spPr bwMode="auto">
          <a:xfrm>
            <a:off x="4751388" y="1873250"/>
            <a:ext cx="3870325" cy="711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 dirty="0">
              <a:solidFill>
                <a:srgbClr val="FFFFFF"/>
              </a:solidFill>
            </a:endParaRPr>
          </a:p>
          <a:p>
            <a:pPr algn="ctr" eaLnBrk="0" hangingPunct="0"/>
            <a:r>
              <a:rPr lang="ru-RU" b="1" dirty="0">
                <a:solidFill>
                  <a:srgbClr val="FFFFFF"/>
                </a:solidFill>
              </a:rPr>
              <a:t>Предусмотрено</a:t>
            </a:r>
          </a:p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</a:rPr>
              <a:t>– 229,4 </a:t>
            </a:r>
            <a:r>
              <a:rPr lang="ru-RU" b="1" dirty="0" err="1" smtClean="0">
                <a:solidFill>
                  <a:srgbClr val="FFFFFF"/>
                </a:solidFill>
              </a:rPr>
              <a:t>млн.руб</a:t>
            </a:r>
            <a:r>
              <a:rPr lang="ru-RU" b="1" dirty="0">
                <a:solidFill>
                  <a:srgbClr val="FFFFFF"/>
                </a:solidFill>
              </a:rPr>
              <a:t>.- </a:t>
            </a:r>
            <a:r>
              <a:rPr lang="ru-RU" b="1" dirty="0" smtClean="0">
                <a:solidFill>
                  <a:srgbClr val="FFFFFF"/>
                </a:solidFill>
              </a:rPr>
              <a:t>65,8%</a:t>
            </a:r>
          </a:p>
          <a:p>
            <a:pPr algn="ctr" eaLnBrk="0" hangingPunct="0"/>
            <a:endParaRPr lang="ru-RU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71653-87C4-4A95-B75A-4F583927F86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84917989"/>
              </p:ext>
            </p:extLst>
          </p:nvPr>
        </p:nvGraphicFramePr>
        <p:xfrm>
          <a:off x="1646675" y="2071936"/>
          <a:ext cx="6394423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646675" y="161488"/>
            <a:ext cx="6548228" cy="457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flipH="1">
            <a:off x="1282920" y="809297"/>
            <a:ext cx="6529437" cy="1091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r>
              <a:rPr lang="ru-RU" sz="1600" dirty="0" smtClean="0"/>
              <a:t>Доля программных расходов в общем объеме расходов районного бюджета на 2023 год  (%)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13186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DC474-8831-4A97-B427-C8C7BBF1DDC6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792163" y="142875"/>
            <a:ext cx="7835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endParaRPr lang="ru-RU" sz="16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8675688" y="169863"/>
            <a:ext cx="4683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49350" y="984250"/>
            <a:ext cx="6889750" cy="720725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CC"/>
                </a:solidFill>
                <a:latin typeface="Georgia" pitchFamily="18" charset="0"/>
              </a:rPr>
              <a:t>Структура расходов районного бюджета </a:t>
            </a:r>
          </a:p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CC"/>
                </a:solidFill>
                <a:latin typeface="Georgia" pitchFamily="18" charset="0"/>
              </a:rPr>
              <a:t>на </a:t>
            </a:r>
            <a:r>
              <a:rPr lang="ru-RU" sz="2000" b="1" dirty="0" smtClean="0">
                <a:solidFill>
                  <a:srgbClr val="0000CC"/>
                </a:solidFill>
                <a:latin typeface="Georgia" pitchFamily="18" charset="0"/>
              </a:rPr>
              <a:t>2023 </a:t>
            </a:r>
            <a:r>
              <a:rPr lang="ru-RU" sz="2000" b="1" dirty="0">
                <a:solidFill>
                  <a:srgbClr val="0000CC"/>
                </a:solidFill>
                <a:latin typeface="Georgia" pitchFamily="18" charset="0"/>
              </a:rPr>
              <a:t>год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31800" y="2571750"/>
            <a:ext cx="796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b="1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04889442"/>
              </p:ext>
            </p:extLst>
          </p:nvPr>
        </p:nvGraphicFramePr>
        <p:xfrm>
          <a:off x="566738" y="1854200"/>
          <a:ext cx="7696200" cy="4184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875D11-0ADE-42FB-9750-6709998CAA60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785813" y="142875"/>
            <a:ext cx="7835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b="1" i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У</a:t>
            </a:r>
            <a:r>
              <a:rPr kumimoji="0" lang="ru-RU" alt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правление финансов и экономики  Администрации Орджоникидзевского района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8610600" y="0"/>
            <a:ext cx="468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23" name="TextBox 22"/>
          <p:cNvSpPr>
            <a:spLocks noChangeArrowheads="1"/>
          </p:cNvSpPr>
          <p:nvPr/>
        </p:nvSpPr>
        <p:spPr bwMode="auto">
          <a:xfrm>
            <a:off x="1758950" y="762000"/>
            <a:ext cx="4792663" cy="415925"/>
          </a:xfrm>
          <a:custGeom>
            <a:avLst/>
            <a:gdLst>
              <a:gd name="T0" fmla="*/ 0 w 8001056"/>
              <a:gd name="T1" fmla="*/ 0 h 769441"/>
              <a:gd name="T2" fmla="*/ 1828 w 8001056"/>
              <a:gd name="T3" fmla="*/ 0 h 769441"/>
              <a:gd name="T4" fmla="*/ 1828 w 8001056"/>
              <a:gd name="T5" fmla="*/ 1 h 769441"/>
              <a:gd name="T6" fmla="*/ 0 w 8001056"/>
              <a:gd name="T7" fmla="*/ 1 h 769441"/>
              <a:gd name="T8" fmla="*/ 0 w 8001056"/>
              <a:gd name="T9" fmla="*/ 0 h 7694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1056"/>
              <a:gd name="T16" fmla="*/ 0 h 769441"/>
              <a:gd name="T17" fmla="*/ 8001056 w 8001056"/>
              <a:gd name="T18" fmla="*/ 769441 h 7694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19050" algn="ctr">
            <a:solidFill>
              <a:srgbClr val="0000CC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«</a:t>
            </a:r>
            <a:r>
              <a:rPr kumimoji="0" lang="ru-RU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Образование» на 2023 год</a:t>
            </a:r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431800" y="2571750"/>
            <a:ext cx="7966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1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1034" name="Organization Chart 76"/>
          <p:cNvGrpSpPr>
            <a:grpSpLocks noChangeAspect="1"/>
          </p:cNvGrpSpPr>
          <p:nvPr/>
        </p:nvGrpSpPr>
        <p:grpSpPr bwMode="auto">
          <a:xfrm>
            <a:off x="171450" y="2449513"/>
            <a:ext cx="2578100" cy="2660650"/>
            <a:chOff x="1148" y="1278"/>
            <a:chExt cx="1445" cy="861"/>
          </a:xfrm>
        </p:grpSpPr>
        <p:cxnSp>
          <p:nvCxnSpPr>
            <p:cNvPr id="1057" name="_s7172"/>
            <p:cNvCxnSpPr>
              <a:cxnSpLocks noChangeShapeType="1"/>
              <a:endCxn id="1059" idx="2"/>
            </p:cNvCxnSpPr>
            <p:nvPr/>
          </p:nvCxnSpPr>
          <p:spPr bwMode="auto">
            <a:xfrm rot="16200000" flipV="1">
              <a:off x="1911" y="1718"/>
              <a:ext cx="367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8" name="_s7173"/>
            <p:cNvCxnSpPr>
              <a:cxnSpLocks noChangeShapeType="1"/>
              <a:stCxn id="1060" idx="3"/>
              <a:endCxn id="1059" idx="2"/>
            </p:cNvCxnSpPr>
            <p:nvPr/>
          </p:nvCxnSpPr>
          <p:spPr bwMode="auto">
            <a:xfrm flipV="1">
              <a:off x="2038" y="1535"/>
              <a:ext cx="56" cy="334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9" name="_s7174"/>
            <p:cNvSpPr>
              <a:spLocks noChangeArrowheads="1"/>
            </p:cNvSpPr>
            <p:nvPr/>
          </p:nvSpPr>
          <p:spPr bwMode="auto">
            <a:xfrm>
              <a:off x="1596" y="1278"/>
              <a:ext cx="997" cy="257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50000"/>
              </a:schemeClr>
            </a:solidFill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Дошкольное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образование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61,6 </a:t>
              </a:r>
              <a:r>
                <a:rPr kumimoji="0" lang="ru-RU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млн.руб</a:t>
              </a: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1060" name="_s7175"/>
            <p:cNvSpPr>
              <a:spLocks noChangeArrowheads="1"/>
            </p:cNvSpPr>
            <p:nvPr/>
          </p:nvSpPr>
          <p:spPr bwMode="auto">
            <a:xfrm>
              <a:off x="1148" y="1599"/>
              <a:ext cx="890" cy="54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Субсидирование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бюджетных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учреждений-55,1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в том числе: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Местный бюджет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19,5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Республиканский</a:t>
              </a:r>
            </a:p>
            <a:p>
              <a:pPr marL="171450" marR="0" lvl="0" indent="-17145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35,6</a:t>
              </a:r>
            </a:p>
            <a:p>
              <a:pPr marL="171450" marR="0" lvl="0" indent="-17145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РП и МП-6,5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035" name="Organization Chart 84"/>
          <p:cNvGrpSpPr>
            <a:grpSpLocks noChangeAspect="1"/>
          </p:cNvGrpSpPr>
          <p:nvPr/>
        </p:nvGrpSpPr>
        <p:grpSpPr bwMode="auto">
          <a:xfrm>
            <a:off x="5549900" y="2406650"/>
            <a:ext cx="2968625" cy="4256088"/>
            <a:chOff x="1080" y="1304"/>
            <a:chExt cx="1508" cy="2006"/>
          </a:xfrm>
        </p:grpSpPr>
        <p:cxnSp>
          <p:nvCxnSpPr>
            <p:cNvPr id="1048" name="_s7179"/>
            <p:cNvCxnSpPr>
              <a:cxnSpLocks noChangeShapeType="1"/>
              <a:stCxn id="1056" idx="1"/>
              <a:endCxn id="1052" idx="2"/>
            </p:cNvCxnSpPr>
            <p:nvPr/>
          </p:nvCxnSpPr>
          <p:spPr bwMode="auto">
            <a:xfrm rot="10800000" flipH="1">
              <a:off x="1720" y="1716"/>
              <a:ext cx="15" cy="1450"/>
            </a:xfrm>
            <a:prstGeom prst="bentConnector4">
              <a:avLst>
                <a:gd name="adj1" fmla="val -800843"/>
                <a:gd name="adj2" fmla="val 54968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9" name="_s7180"/>
            <p:cNvCxnSpPr>
              <a:cxnSpLocks noChangeShapeType="1"/>
              <a:stCxn id="1055" idx="1"/>
              <a:endCxn id="1052" idx="2"/>
            </p:cNvCxnSpPr>
            <p:nvPr/>
          </p:nvCxnSpPr>
          <p:spPr bwMode="auto">
            <a:xfrm rot="10800000" flipH="1">
              <a:off x="1720" y="1716"/>
              <a:ext cx="15" cy="994"/>
            </a:xfrm>
            <a:prstGeom prst="bentConnector4">
              <a:avLst>
                <a:gd name="adj1" fmla="val -800843"/>
                <a:gd name="adj2" fmla="val 58852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0" name="_s7181"/>
            <p:cNvCxnSpPr>
              <a:cxnSpLocks noChangeShapeType="1"/>
              <a:stCxn id="1054" idx="1"/>
              <a:endCxn id="1052" idx="2"/>
            </p:cNvCxnSpPr>
            <p:nvPr/>
          </p:nvCxnSpPr>
          <p:spPr bwMode="auto">
            <a:xfrm rot="10800000" flipH="1">
              <a:off x="1720" y="1716"/>
              <a:ext cx="15" cy="596"/>
            </a:xfrm>
            <a:prstGeom prst="bentConnector4">
              <a:avLst>
                <a:gd name="adj1" fmla="val -800843"/>
                <a:gd name="adj2" fmla="val 65102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1" name="_s7182"/>
            <p:cNvCxnSpPr>
              <a:cxnSpLocks noChangeShapeType="1"/>
              <a:stCxn id="1053" idx="1"/>
              <a:endCxn id="1052" idx="2"/>
            </p:cNvCxnSpPr>
            <p:nvPr/>
          </p:nvCxnSpPr>
          <p:spPr bwMode="auto">
            <a:xfrm rot="10800000" flipH="1">
              <a:off x="1720" y="1716"/>
              <a:ext cx="15" cy="220"/>
            </a:xfrm>
            <a:prstGeom prst="bentConnector4">
              <a:avLst>
                <a:gd name="adj1" fmla="val -800843"/>
                <a:gd name="adj2" fmla="val 82727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2" name="_s7183"/>
            <p:cNvSpPr>
              <a:spLocks noChangeArrowheads="1"/>
            </p:cNvSpPr>
            <p:nvPr/>
          </p:nvSpPr>
          <p:spPr bwMode="auto">
            <a:xfrm>
              <a:off x="1080" y="1304"/>
              <a:ext cx="1309" cy="41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50000"/>
              </a:schemeClr>
            </a:solidFill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Другие вопросы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в области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образования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23,1 </a:t>
              </a:r>
              <a:r>
                <a:rPr kumimoji="0" lang="ru-RU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млн.руб</a:t>
              </a: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65B2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1053" name="_s7184"/>
            <p:cNvSpPr>
              <a:spLocks noChangeArrowheads="1"/>
            </p:cNvSpPr>
            <p:nvPr/>
          </p:nvSpPr>
          <p:spPr bwMode="auto">
            <a:xfrm>
              <a:off x="1720" y="1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Содержание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аппарата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3,9</a:t>
              </a:r>
            </a:p>
          </p:txBody>
        </p:sp>
        <p:sp>
          <p:nvSpPr>
            <p:cNvPr id="1054" name="_s7185"/>
            <p:cNvSpPr>
              <a:spLocks noChangeArrowheads="1"/>
            </p:cNvSpPr>
            <p:nvPr/>
          </p:nvSpPr>
          <p:spPr bwMode="auto">
            <a:xfrm>
              <a:off x="1720" y="2132"/>
              <a:ext cx="868" cy="360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Государственные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полномочия по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опеке 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попечительству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3,9</a:t>
              </a:r>
            </a:p>
          </p:txBody>
        </p:sp>
        <p:sp>
          <p:nvSpPr>
            <p:cNvPr id="1055" name="_s7186"/>
            <p:cNvSpPr>
              <a:spLocks noChangeArrowheads="1"/>
            </p:cNvSpPr>
            <p:nvPr/>
          </p:nvSpPr>
          <p:spPr bwMode="auto">
            <a:xfrm>
              <a:off x="1720" y="2534"/>
              <a:ext cx="864" cy="352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Централизованная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бухгалтерия 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метод. кабинет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13,2</a:t>
              </a:r>
            </a:p>
          </p:txBody>
        </p:sp>
        <p:sp>
          <p:nvSpPr>
            <p:cNvPr id="1056" name="_s7187"/>
            <p:cNvSpPr>
              <a:spLocks noChangeArrowheads="1"/>
            </p:cNvSpPr>
            <p:nvPr/>
          </p:nvSpPr>
          <p:spPr bwMode="auto">
            <a:xfrm>
              <a:off x="1720" y="302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Муниципальные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</a:t>
              </a: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программы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2,1</a:t>
              </a:r>
            </a:p>
          </p:txBody>
        </p:sp>
      </p:grpSp>
      <p:grpSp>
        <p:nvGrpSpPr>
          <p:cNvPr id="1036" name="Organization Chart 93"/>
          <p:cNvGrpSpPr>
            <a:grpSpLocks noChangeAspect="1"/>
          </p:cNvGrpSpPr>
          <p:nvPr/>
        </p:nvGrpSpPr>
        <p:grpSpPr bwMode="auto">
          <a:xfrm>
            <a:off x="2527300" y="2405063"/>
            <a:ext cx="2933700" cy="4452937"/>
            <a:chOff x="929" y="1260"/>
            <a:chExt cx="1515" cy="1667"/>
          </a:xfrm>
        </p:grpSpPr>
        <p:cxnSp>
          <p:nvCxnSpPr>
            <p:cNvPr id="1041" name="_s7190"/>
            <p:cNvCxnSpPr>
              <a:cxnSpLocks noChangeShapeType="1"/>
            </p:cNvCxnSpPr>
            <p:nvPr/>
          </p:nvCxnSpPr>
          <p:spPr bwMode="auto">
            <a:xfrm flipH="1" flipV="1">
              <a:off x="1809" y="1604"/>
              <a:ext cx="208" cy="1145"/>
            </a:xfrm>
            <a:prstGeom prst="bentConnector4">
              <a:avLst>
                <a:gd name="adj1" fmla="val -30769"/>
                <a:gd name="adj2" fmla="val 94296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2" name="_s7191"/>
            <p:cNvCxnSpPr>
              <a:cxnSpLocks noChangeShapeType="1"/>
            </p:cNvCxnSpPr>
            <p:nvPr/>
          </p:nvCxnSpPr>
          <p:spPr bwMode="auto">
            <a:xfrm flipH="1" flipV="1">
              <a:off x="1809" y="1604"/>
              <a:ext cx="208" cy="719"/>
            </a:xfrm>
            <a:prstGeom prst="bentConnector4">
              <a:avLst>
                <a:gd name="adj1" fmla="val -28130"/>
                <a:gd name="adj2" fmla="val 90833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3" name="_s7192"/>
            <p:cNvCxnSpPr>
              <a:cxnSpLocks noChangeShapeType="1"/>
              <a:stCxn id="1045" idx="3"/>
            </p:cNvCxnSpPr>
            <p:nvPr/>
          </p:nvCxnSpPr>
          <p:spPr bwMode="auto">
            <a:xfrm flipH="1" flipV="1">
              <a:off x="1810" y="1670"/>
              <a:ext cx="221" cy="356"/>
            </a:xfrm>
            <a:prstGeom prst="bentConnector4">
              <a:avLst>
                <a:gd name="adj1" fmla="val -18634"/>
                <a:gd name="adj2" fmla="val 99157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4" name="_s7193"/>
            <p:cNvSpPr>
              <a:spLocks noChangeArrowheads="1"/>
            </p:cNvSpPr>
            <p:nvPr/>
          </p:nvSpPr>
          <p:spPr bwMode="auto">
            <a:xfrm>
              <a:off x="1136" y="1260"/>
              <a:ext cx="1308" cy="36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50000"/>
              </a:schemeClr>
            </a:solidFill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Общее  и дополнительное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образование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336,4 </a:t>
              </a:r>
              <a:r>
                <a:rPr kumimoji="0" lang="ru-RU" sz="15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млн.руб</a:t>
              </a:r>
              <a:r>
                <a:rPr kumimoji="0" lang="ru-RU" sz="1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1045" name="_s7194"/>
            <p:cNvSpPr>
              <a:spLocks noChangeArrowheads="1"/>
            </p:cNvSpPr>
            <p:nvPr/>
          </p:nvSpPr>
          <p:spPr bwMode="auto">
            <a:xfrm>
              <a:off x="929" y="1676"/>
              <a:ext cx="1102" cy="699"/>
            </a:xfrm>
            <a:prstGeom prst="roundRect">
              <a:avLst>
                <a:gd name="adj" fmla="val 28810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Общее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образование -320,3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-Субсидирование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образовательных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учреждений-255,9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В том числе: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Местный бюджет-32,5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Республиканский-223,4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Региональные 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-Муниципальные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программы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</a:t>
              </a:r>
              <a:r>
                <a:rPr kumimoji="0" lang="ru-RU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–64,4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endParaRPr>
            </a:p>
          </p:txBody>
        </p:sp>
        <p:sp>
          <p:nvSpPr>
            <p:cNvPr id="1046" name="_s7195"/>
            <p:cNvSpPr>
              <a:spLocks noChangeArrowheads="1"/>
            </p:cNvSpPr>
            <p:nvPr/>
          </p:nvSpPr>
          <p:spPr bwMode="auto">
            <a:xfrm>
              <a:off x="975" y="2397"/>
              <a:ext cx="1033" cy="412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Субсидирование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учреждений по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внешкольной работе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с детьми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16,1</a:t>
              </a:r>
            </a:p>
          </p:txBody>
        </p:sp>
        <p:sp>
          <p:nvSpPr>
            <p:cNvPr id="1047" name="_s7196"/>
            <p:cNvSpPr>
              <a:spLocks noChangeArrowheads="1"/>
            </p:cNvSpPr>
            <p:nvPr/>
          </p:nvSpPr>
          <p:spPr bwMode="auto">
            <a:xfrm flipH="1">
              <a:off x="1572" y="2910"/>
              <a:ext cx="24" cy="17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endParaRPr>
            </a:p>
          </p:txBody>
        </p:sp>
      </p:grpSp>
      <p:graphicFrame>
        <p:nvGraphicFramePr>
          <p:cNvPr id="2" name="Схема 1"/>
          <p:cNvGraphicFramePr/>
          <p:nvPr/>
        </p:nvGraphicFramePr>
        <p:xfrm>
          <a:off x="5214938" y="2124075"/>
          <a:ext cx="409575" cy="42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438150" y="1295400"/>
          <a:ext cx="8267700" cy="71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38" name="AutoShape 125"/>
          <p:cNvSpPr>
            <a:spLocks noChangeArrowheads="1"/>
          </p:cNvSpPr>
          <p:nvPr/>
        </p:nvSpPr>
        <p:spPr bwMode="auto">
          <a:xfrm>
            <a:off x="1827213" y="2079625"/>
            <a:ext cx="261937" cy="314325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9" name="AutoShape 126"/>
          <p:cNvSpPr>
            <a:spLocks noChangeArrowheads="1"/>
          </p:cNvSpPr>
          <p:nvPr/>
        </p:nvSpPr>
        <p:spPr bwMode="auto">
          <a:xfrm flipH="1">
            <a:off x="4127500" y="2006600"/>
            <a:ext cx="269875" cy="314325"/>
          </a:xfrm>
          <a:prstGeom prst="downArrow">
            <a:avLst>
              <a:gd name="adj1" fmla="val 50000"/>
              <a:gd name="adj2" fmla="val 29118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40" name="AutoShape 127"/>
          <p:cNvSpPr>
            <a:spLocks noChangeArrowheads="1"/>
          </p:cNvSpPr>
          <p:nvPr/>
        </p:nvSpPr>
        <p:spPr bwMode="auto">
          <a:xfrm>
            <a:off x="6551613" y="2124075"/>
            <a:ext cx="252412" cy="269875"/>
          </a:xfrm>
          <a:prstGeom prst="downArrow">
            <a:avLst>
              <a:gd name="adj1" fmla="val 50000"/>
              <a:gd name="adj2" fmla="val 2673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1148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A72916-0330-48B4-9A04-F73D3390420D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792163" y="142875"/>
            <a:ext cx="806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Arial" charset="0"/>
              </a:rPr>
              <a:t>Управление финансов и экономики Администрации Орджоникидзевского района</a:t>
            </a:r>
            <a:endParaRPr kumimoji="0" lang="ru-RU" altLang="ru-RU" sz="1600" b="1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>
            <a:spLocks noChangeArrowheads="1"/>
          </p:cNvSpPr>
          <p:nvPr/>
        </p:nvSpPr>
        <p:spPr bwMode="auto">
          <a:xfrm>
            <a:off x="2097088" y="819150"/>
            <a:ext cx="4724400" cy="415925"/>
          </a:xfrm>
          <a:custGeom>
            <a:avLst/>
            <a:gdLst>
              <a:gd name="T0" fmla="*/ 0 w 8001056"/>
              <a:gd name="T1" fmla="*/ 0 h 769441"/>
              <a:gd name="T2" fmla="*/ 43 w 8001056"/>
              <a:gd name="T3" fmla="*/ 0 h 769441"/>
              <a:gd name="T4" fmla="*/ 43 w 8001056"/>
              <a:gd name="T5" fmla="*/ 1 h 769441"/>
              <a:gd name="T6" fmla="*/ 0 w 8001056"/>
              <a:gd name="T7" fmla="*/ 1 h 769441"/>
              <a:gd name="T8" fmla="*/ 0 w 8001056"/>
              <a:gd name="T9" fmla="*/ 0 h 7694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1056"/>
              <a:gd name="T16" fmla="*/ 0 h 769441"/>
              <a:gd name="T17" fmla="*/ 8001056 w 8001056"/>
              <a:gd name="T18" fmla="*/ 769441 h 7694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solidFill>
            <a:srgbClr val="373DAB"/>
          </a:solidFill>
          <a:ln w="19050" algn="ctr">
            <a:solidFill>
              <a:srgbClr val="0000CC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«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Культура» на 2023 год</a:t>
            </a:r>
          </a:p>
        </p:txBody>
      </p:sp>
      <p:grpSp>
        <p:nvGrpSpPr>
          <p:cNvPr id="20486" name="Organization Chart 7"/>
          <p:cNvGrpSpPr>
            <a:grpSpLocks noChangeAspect="1"/>
          </p:cNvGrpSpPr>
          <p:nvPr/>
        </p:nvGrpSpPr>
        <p:grpSpPr bwMode="auto">
          <a:xfrm>
            <a:off x="1376363" y="1584325"/>
            <a:ext cx="6526212" cy="1214438"/>
            <a:chOff x="1148" y="1304"/>
            <a:chExt cx="864" cy="288"/>
          </a:xfrm>
        </p:grpSpPr>
        <p:sp>
          <p:nvSpPr>
            <p:cNvPr id="16398" name="_s8196"/>
            <p:cNvSpPr>
              <a:spLocks noChangeArrowheads="1"/>
            </p:cNvSpPr>
            <p:nvPr/>
          </p:nvSpPr>
          <p:spPr bwMode="auto">
            <a:xfrm>
              <a:off x="1148" y="13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38100">
              <a:solidFill>
                <a:srgbClr val="99336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54547A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Расходы по проекту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4B4B6E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37,6млн. руб.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                                        </a:t>
              </a: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54547A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-   4,0%</a:t>
              </a:r>
            </a:p>
          </p:txBody>
        </p:sp>
      </p:grpSp>
      <p:sp>
        <p:nvSpPr>
          <p:cNvPr id="20487" name="AutoShape 14"/>
          <p:cNvSpPr>
            <a:spLocks noChangeArrowheads="1"/>
          </p:cNvSpPr>
          <p:nvPr/>
        </p:nvSpPr>
        <p:spPr bwMode="auto">
          <a:xfrm>
            <a:off x="1216025" y="3905250"/>
            <a:ext cx="2003425" cy="14843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120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Музеи-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120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5,1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120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млн.руб.</a:t>
            </a:r>
          </a:p>
        </p:txBody>
      </p:sp>
      <p:sp>
        <p:nvSpPr>
          <p:cNvPr id="20488" name="AutoShape 15"/>
          <p:cNvSpPr>
            <a:spLocks noChangeArrowheads="1"/>
          </p:cNvSpPr>
          <p:nvPr/>
        </p:nvSpPr>
        <p:spPr bwMode="auto">
          <a:xfrm>
            <a:off x="3436938" y="3905250"/>
            <a:ext cx="2044700" cy="14843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120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Библиотеки-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120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15,3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120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млн.руб.</a:t>
            </a:r>
          </a:p>
        </p:txBody>
      </p:sp>
      <p:sp>
        <p:nvSpPr>
          <p:cNvPr id="20489" name="AutoShape 17"/>
          <p:cNvSpPr>
            <a:spLocks noChangeArrowheads="1"/>
          </p:cNvSpPr>
          <p:nvPr/>
        </p:nvSpPr>
        <p:spPr bwMode="auto">
          <a:xfrm>
            <a:off x="5718175" y="3898900"/>
            <a:ext cx="2206625" cy="14843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1" u="none" strike="noStrike" kern="120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Другие вопросы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1" u="none" strike="noStrike" kern="120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 области культуры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1" u="none" strike="noStrike" kern="120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17,2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1" u="none" strike="noStrike" kern="120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млн.руб</a:t>
            </a:r>
            <a:r>
              <a:rPr kumimoji="0" lang="ru-RU" altLang="ru-RU" sz="1800" b="1" i="1" u="none" strike="noStrike" kern="1200" cap="none" spc="0" normalizeH="0" baseline="0" noProof="0" smtClean="0">
                <a:ln>
                  <a:noFill/>
                </a:ln>
                <a:solidFill>
                  <a:srgbClr val="54547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490" name="AutoShape 20"/>
          <p:cNvSpPr>
            <a:spLocks noChangeArrowheads="1"/>
          </p:cNvSpPr>
          <p:nvPr/>
        </p:nvSpPr>
        <p:spPr bwMode="auto">
          <a:xfrm rot="5400000">
            <a:off x="1835944" y="3142456"/>
            <a:ext cx="763588" cy="269875"/>
          </a:xfrm>
          <a:prstGeom prst="notchedRightArrow">
            <a:avLst>
              <a:gd name="adj1" fmla="val 37648"/>
              <a:gd name="adj2" fmla="val 77652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91" name="Text Box 24"/>
          <p:cNvSpPr txBox="1">
            <a:spLocks noChangeArrowheads="1"/>
          </p:cNvSpPr>
          <p:nvPr/>
        </p:nvSpPr>
        <p:spPr bwMode="auto">
          <a:xfrm>
            <a:off x="8710613" y="63500"/>
            <a:ext cx="2555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20492" name="AutoShape 29"/>
          <p:cNvSpPr>
            <a:spLocks noChangeArrowheads="1"/>
          </p:cNvSpPr>
          <p:nvPr/>
        </p:nvSpPr>
        <p:spPr bwMode="auto">
          <a:xfrm rot="5400000">
            <a:off x="6124575" y="3209925"/>
            <a:ext cx="765175" cy="225425"/>
          </a:xfrm>
          <a:prstGeom prst="notchedRightArrow">
            <a:avLst>
              <a:gd name="adj1" fmla="val 50000"/>
              <a:gd name="adj2" fmla="val 84859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93" name="AutoShape 31"/>
          <p:cNvSpPr>
            <a:spLocks noChangeAspect="1" noChangeArrowheads="1"/>
          </p:cNvSpPr>
          <p:nvPr/>
        </p:nvSpPr>
        <p:spPr bwMode="auto">
          <a:xfrm rot="16200000" flipH="1">
            <a:off x="4077494" y="3209131"/>
            <a:ext cx="763588" cy="225425"/>
          </a:xfrm>
          <a:prstGeom prst="notchedRightArrow">
            <a:avLst>
              <a:gd name="adj1" fmla="val 50000"/>
              <a:gd name="adj2" fmla="val 84683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482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05B1F2-0483-4C23-80F1-0880B12BB1E1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785813" y="101600"/>
            <a:ext cx="7835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Arial" charset="0"/>
              </a:rPr>
              <a:t>Управление финансов и экономики Администрации Орджоникидзевского района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8675688" y="0"/>
            <a:ext cx="468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06538" y="723900"/>
            <a:ext cx="5829300" cy="369888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«Социальная политика» на 2023 год</a:t>
            </a:r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571500" y="2540000"/>
            <a:ext cx="7966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1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3060700" y="2406650"/>
          <a:ext cx="738188" cy="1304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059" name="Organization Chart 15"/>
          <p:cNvGrpSpPr>
            <a:grpSpLocks noChangeAspect="1"/>
          </p:cNvGrpSpPr>
          <p:nvPr/>
        </p:nvGrpSpPr>
        <p:grpSpPr bwMode="auto">
          <a:xfrm>
            <a:off x="4259263" y="2438400"/>
            <a:ext cx="4460875" cy="4103688"/>
            <a:chOff x="1420" y="1299"/>
            <a:chExt cx="1170" cy="1998"/>
          </a:xfrm>
        </p:grpSpPr>
        <p:cxnSp>
          <p:nvCxnSpPr>
            <p:cNvPr id="2067" name="_s9223"/>
            <p:cNvCxnSpPr>
              <a:cxnSpLocks noChangeShapeType="1"/>
            </p:cNvCxnSpPr>
            <p:nvPr/>
          </p:nvCxnSpPr>
          <p:spPr bwMode="auto">
            <a:xfrm rot="10800000" flipV="1">
              <a:off x="1679" y="1299"/>
              <a:ext cx="505" cy="314"/>
            </a:xfrm>
            <a:prstGeom prst="bentConnector3">
              <a:avLst>
                <a:gd name="adj1" fmla="val -16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8" name="_s9224"/>
            <p:cNvCxnSpPr>
              <a:cxnSpLocks noChangeShapeType="1"/>
            </p:cNvCxnSpPr>
            <p:nvPr/>
          </p:nvCxnSpPr>
          <p:spPr bwMode="auto">
            <a:xfrm rot="10800000">
              <a:off x="1607" y="1825"/>
              <a:ext cx="329" cy="1265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9" name="_s9225"/>
            <p:cNvCxnSpPr>
              <a:cxnSpLocks noChangeShapeType="1"/>
            </p:cNvCxnSpPr>
            <p:nvPr/>
          </p:nvCxnSpPr>
          <p:spPr bwMode="auto">
            <a:xfrm rot="10800000">
              <a:off x="1607" y="1825"/>
              <a:ext cx="371" cy="694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0" name="_s9226"/>
            <p:cNvCxnSpPr>
              <a:cxnSpLocks noChangeShapeType="1"/>
            </p:cNvCxnSpPr>
            <p:nvPr/>
          </p:nvCxnSpPr>
          <p:spPr bwMode="auto">
            <a:xfrm rot="16200000" flipH="1">
              <a:off x="1683" y="1749"/>
              <a:ext cx="189" cy="341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71" name="_s9227"/>
            <p:cNvSpPr>
              <a:spLocks noChangeArrowheads="1"/>
            </p:cNvSpPr>
            <p:nvPr/>
          </p:nvSpPr>
          <p:spPr bwMode="auto">
            <a:xfrm>
              <a:off x="1420" y="1321"/>
              <a:ext cx="361" cy="612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Охрана семьи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и детства-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61,4 млн.ру</a:t>
              </a:r>
              <a:r>
                <a:rPr kumimoji="0" lang="ru-RU" altLang="ru-RU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б</a:t>
              </a:r>
              <a:r>
                <a:rPr kumimoji="0" lang="ru-RU" altLang="ru-RU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2072" name="_s9228"/>
            <p:cNvSpPr>
              <a:spLocks noChangeArrowheads="1"/>
            </p:cNvSpPr>
            <p:nvPr/>
          </p:nvSpPr>
          <p:spPr bwMode="auto">
            <a:xfrm>
              <a:off x="1933" y="1825"/>
              <a:ext cx="643" cy="395"/>
            </a:xfrm>
            <a:prstGeom prst="roundRect">
              <a:avLst>
                <a:gd name="adj" fmla="val 13602"/>
              </a:avLst>
            </a:prstGeom>
            <a:solidFill>
              <a:srgbClr val="00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Вознаграждение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приемным родителям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9,6 млн.руб. </a:t>
              </a:r>
            </a:p>
          </p:txBody>
        </p:sp>
        <p:sp>
          <p:nvSpPr>
            <p:cNvPr id="2073" name="_s9229"/>
            <p:cNvSpPr>
              <a:spLocks noChangeArrowheads="1"/>
            </p:cNvSpPr>
            <p:nvPr/>
          </p:nvSpPr>
          <p:spPr bwMode="auto">
            <a:xfrm>
              <a:off x="1922" y="2417"/>
              <a:ext cx="668" cy="39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Выплаты на содержание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подопечных детей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15,1 млн.руб.</a:t>
              </a:r>
            </a:p>
          </p:txBody>
        </p:sp>
        <p:sp>
          <p:nvSpPr>
            <p:cNvPr id="2074" name="_s9230"/>
            <p:cNvSpPr>
              <a:spLocks noChangeArrowheads="1"/>
            </p:cNvSpPr>
            <p:nvPr/>
          </p:nvSpPr>
          <p:spPr bwMode="auto">
            <a:xfrm>
              <a:off x="1922" y="2899"/>
              <a:ext cx="668" cy="39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Компенсация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родительской платы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в ДДУ- 2,0млн. руб.</a:t>
              </a:r>
            </a:p>
          </p:txBody>
        </p:sp>
        <p:sp>
          <p:nvSpPr>
            <p:cNvPr id="2075" name="_s9231"/>
            <p:cNvSpPr>
              <a:spLocks noChangeArrowheads="1"/>
            </p:cNvSpPr>
            <p:nvPr/>
          </p:nvSpPr>
          <p:spPr bwMode="auto">
            <a:xfrm>
              <a:off x="1925" y="1336"/>
              <a:ext cx="655" cy="416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Приобретение жилья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детям-сиротам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34,6 млн. рублей</a:t>
              </a:r>
            </a:p>
          </p:txBody>
        </p:sp>
      </p:grpSp>
      <p:grpSp>
        <p:nvGrpSpPr>
          <p:cNvPr id="2060" name="Organization Chart 38"/>
          <p:cNvGrpSpPr>
            <a:grpSpLocks noChangeAspect="1"/>
          </p:cNvGrpSpPr>
          <p:nvPr/>
        </p:nvGrpSpPr>
        <p:grpSpPr bwMode="auto">
          <a:xfrm>
            <a:off x="1193800" y="1179513"/>
            <a:ext cx="6527800" cy="811212"/>
            <a:chOff x="1148" y="1304"/>
            <a:chExt cx="864" cy="288"/>
          </a:xfrm>
        </p:grpSpPr>
        <p:sp>
          <p:nvSpPr>
            <p:cNvPr id="2066" name="_s9234"/>
            <p:cNvSpPr>
              <a:spLocks noChangeArrowheads="1"/>
            </p:cNvSpPr>
            <p:nvPr/>
          </p:nvSpPr>
          <p:spPr bwMode="auto">
            <a:xfrm>
              <a:off x="1148" y="13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1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1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Расходы по проекту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1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72,3</a:t>
              </a:r>
              <a:r>
                <a:rPr kumimoji="0" lang="ru-RU" altLang="ru-RU" sz="21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 млн.руб.- 7,6%</a:t>
              </a:r>
            </a:p>
          </p:txBody>
        </p:sp>
      </p:grpSp>
      <p:sp>
        <p:nvSpPr>
          <p:cNvPr id="2061" name="AutoShape 42"/>
          <p:cNvSpPr>
            <a:spLocks noChangeArrowheads="1"/>
          </p:cNvSpPr>
          <p:nvPr/>
        </p:nvSpPr>
        <p:spPr bwMode="auto">
          <a:xfrm>
            <a:off x="3416300" y="2139950"/>
            <a:ext cx="269875" cy="360363"/>
          </a:xfrm>
          <a:prstGeom prst="downArrow">
            <a:avLst>
              <a:gd name="adj1" fmla="val 50000"/>
              <a:gd name="adj2" fmla="val 43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62" name="AutoShape 44"/>
          <p:cNvSpPr>
            <a:spLocks noChangeArrowheads="1"/>
          </p:cNvSpPr>
          <p:nvPr/>
        </p:nvSpPr>
        <p:spPr bwMode="auto">
          <a:xfrm>
            <a:off x="4794250" y="2095500"/>
            <a:ext cx="311150" cy="360363"/>
          </a:xfrm>
          <a:prstGeom prst="downArrow">
            <a:avLst>
              <a:gd name="adj1" fmla="val 33000"/>
              <a:gd name="adj2" fmla="val 415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63" name="_s122892"/>
          <p:cNvSpPr>
            <a:spLocks noChangeArrowheads="1"/>
          </p:cNvSpPr>
          <p:nvPr/>
        </p:nvSpPr>
        <p:spPr bwMode="auto">
          <a:xfrm>
            <a:off x="2660650" y="2540000"/>
            <a:ext cx="1511300" cy="120015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Доплата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 пенсии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МС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6,1 млн.руб</a:t>
            </a:r>
            <a:r>
              <a:rPr kumimoji="0" lang="ru-RU" altLang="ru-RU" sz="1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64" name="_s122892"/>
          <p:cNvSpPr>
            <a:spLocks noChangeArrowheads="1"/>
          </p:cNvSpPr>
          <p:nvPr/>
        </p:nvSpPr>
        <p:spPr bwMode="auto">
          <a:xfrm>
            <a:off x="296863" y="2540000"/>
            <a:ext cx="2295525" cy="3011488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МП Социальная поддержка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граждан- 165 тыс. рублей;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-Осуществление госполномочий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по соцподдержке работников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культуры- 682тыс. рублей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  <a:r>
              <a:rPr kumimoji="0" lang="ru-RU" altLang="ru-RU" sz="11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КРСТ –реализация мероприятий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1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По строительству жилья для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1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граждан -4,0 млн. рублей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1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ИТОГО соцподдержка – 4,8 млн.руб</a:t>
            </a:r>
          </a:p>
        </p:txBody>
      </p:sp>
      <p:sp>
        <p:nvSpPr>
          <p:cNvPr id="2065" name="AutoShape 79"/>
          <p:cNvSpPr>
            <a:spLocks noChangeArrowheads="1"/>
          </p:cNvSpPr>
          <p:nvPr/>
        </p:nvSpPr>
        <p:spPr bwMode="auto">
          <a:xfrm>
            <a:off x="1371600" y="2139950"/>
            <a:ext cx="269875" cy="360363"/>
          </a:xfrm>
          <a:prstGeom prst="downArrow">
            <a:avLst>
              <a:gd name="adj1" fmla="val 50000"/>
              <a:gd name="adj2" fmla="val 333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785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792163" y="142875"/>
            <a:ext cx="80613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 eaLnBrk="0" hangingPunct="0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6863" y="773113"/>
            <a:ext cx="8550275" cy="415925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00"/>
                </a:solidFill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Межбюджетные трансферты» на </a:t>
            </a:r>
            <a:r>
              <a:rPr lang="ru-RU" sz="2000" b="1" dirty="0" smtClean="0">
                <a:solidFill>
                  <a:srgbClr val="000000"/>
                </a:solidFill>
                <a:latin typeface="Georgia" pitchFamily="18" charset="0"/>
              </a:rPr>
              <a:t>2023 </a:t>
            </a: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год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8442325" y="0"/>
            <a:ext cx="3254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000">
                <a:solidFill>
                  <a:srgbClr val="FFFFFF"/>
                </a:solidFill>
              </a:rPr>
              <a:t>13</a:t>
            </a:r>
          </a:p>
        </p:txBody>
      </p:sp>
      <p:sp>
        <p:nvSpPr>
          <p:cNvPr id="15366" name="AutoShape 7"/>
          <p:cNvSpPr>
            <a:spLocks noChangeArrowheads="1"/>
          </p:cNvSpPr>
          <p:nvPr/>
        </p:nvSpPr>
        <p:spPr bwMode="auto">
          <a:xfrm>
            <a:off x="571500" y="1384300"/>
            <a:ext cx="8001000" cy="13192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b="1" i="1" dirty="0">
                <a:solidFill>
                  <a:srgbClr val="FFFFFF"/>
                </a:solidFill>
                <a:latin typeface="Georgia" pitchFamily="18" charset="0"/>
              </a:rPr>
              <a:t>Объем межбюджетных трансфертов</a:t>
            </a:r>
          </a:p>
          <a:p>
            <a:pPr algn="ctr" eaLnBrk="0" hangingPunct="0">
              <a:defRPr/>
            </a:pPr>
            <a:r>
              <a:rPr lang="ru-RU" b="1" i="1" dirty="0">
                <a:solidFill>
                  <a:srgbClr val="FFFFFF"/>
                </a:solidFill>
                <a:latin typeface="Georgia" pitchFamily="18" charset="0"/>
              </a:rPr>
              <a:t>бюджетам   поселений </a:t>
            </a:r>
          </a:p>
          <a:p>
            <a:pPr algn="ctr" eaLnBrk="0" hangingPunct="0">
              <a:defRPr/>
            </a:pPr>
            <a:r>
              <a:rPr lang="ru-RU" sz="2000" b="1" i="1" dirty="0" smtClean="0">
                <a:solidFill>
                  <a:srgbClr val="FFFFFF"/>
                </a:solidFill>
                <a:latin typeface="Georgia" pitchFamily="18" charset="0"/>
              </a:rPr>
              <a:t>77 846,0 </a:t>
            </a:r>
            <a:r>
              <a:rPr lang="ru-RU" b="1" i="1" dirty="0" smtClean="0">
                <a:solidFill>
                  <a:srgbClr val="FFFFFF"/>
                </a:solidFill>
                <a:latin typeface="Georgia" pitchFamily="18" charset="0"/>
              </a:rPr>
              <a:t>тыс. рублей</a:t>
            </a:r>
            <a:endParaRPr lang="ru-RU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5367" name="AutoShape 8"/>
          <p:cNvSpPr>
            <a:spLocks noChangeArrowheads="1"/>
          </p:cNvSpPr>
          <p:nvPr/>
        </p:nvSpPr>
        <p:spPr bwMode="auto">
          <a:xfrm>
            <a:off x="571500" y="3295650"/>
            <a:ext cx="1555750" cy="200025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ru-RU" sz="1400" b="1" i="1" dirty="0">
                <a:latin typeface="Georgia" pitchFamily="18" charset="0"/>
              </a:rPr>
              <a:t>Дотация</a:t>
            </a:r>
          </a:p>
          <a:p>
            <a:pPr algn="ctr" eaLnBrk="0" hangingPunct="0">
              <a:defRPr/>
            </a:pPr>
            <a:r>
              <a:rPr lang="ru-RU" sz="1400" b="1" i="1" dirty="0">
                <a:latin typeface="Georgia" pitchFamily="18" charset="0"/>
              </a:rPr>
              <a:t> бюджетам </a:t>
            </a:r>
          </a:p>
          <a:p>
            <a:pPr algn="ctr" eaLnBrk="0" hangingPunct="0">
              <a:defRPr/>
            </a:pPr>
            <a:r>
              <a:rPr lang="ru-RU" sz="1400" b="1" i="1" dirty="0">
                <a:latin typeface="Georgia" pitchFamily="18" charset="0"/>
              </a:rPr>
              <a:t>поселений</a:t>
            </a:r>
          </a:p>
          <a:p>
            <a:pPr algn="ctr" eaLnBrk="0" hangingPunct="0">
              <a:defRPr/>
            </a:pPr>
            <a:endParaRPr lang="ru-RU" sz="1200" b="1" i="1" dirty="0">
              <a:latin typeface="Georgia" pitchFamily="18" charset="0"/>
            </a:endParaRPr>
          </a:p>
          <a:p>
            <a:pPr algn="ctr" eaLnBrk="0" hangingPunct="0">
              <a:defRPr/>
            </a:pPr>
            <a:r>
              <a:rPr lang="ru-RU" sz="1600" b="1" i="1" dirty="0" smtClean="0">
                <a:latin typeface="Georgia" pitchFamily="18" charset="0"/>
              </a:rPr>
              <a:t>77055,0</a:t>
            </a:r>
            <a:endParaRPr lang="ru-RU" sz="1600" b="1" i="1" dirty="0">
              <a:latin typeface="Georgia" pitchFamily="18" charset="0"/>
            </a:endParaRPr>
          </a:p>
          <a:p>
            <a:pPr algn="ctr" eaLnBrk="0" hangingPunct="0">
              <a:defRPr/>
            </a:pPr>
            <a:r>
              <a:rPr lang="ru-RU" sz="1200" b="1" i="1" dirty="0" smtClean="0">
                <a:latin typeface="Georgia" pitchFamily="18" charset="0"/>
              </a:rPr>
              <a:t>тыс. руб</a:t>
            </a:r>
            <a:r>
              <a:rPr lang="ru-RU" sz="1200" b="1" i="1" dirty="0">
                <a:latin typeface="Georgia" pitchFamily="18" charset="0"/>
              </a:rPr>
              <a:t>.</a:t>
            </a:r>
          </a:p>
        </p:txBody>
      </p:sp>
      <p:sp>
        <p:nvSpPr>
          <p:cNvPr id="15368" name="AutoShape 9"/>
          <p:cNvSpPr>
            <a:spLocks noChangeArrowheads="1"/>
          </p:cNvSpPr>
          <p:nvPr/>
        </p:nvSpPr>
        <p:spPr bwMode="auto">
          <a:xfrm>
            <a:off x="2438400" y="3295650"/>
            <a:ext cx="1689100" cy="20447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Субвенция</a:t>
            </a: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 по соц.</a:t>
            </a: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поддержке</a:t>
            </a: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 работников</a:t>
            </a:r>
          </a:p>
          <a:p>
            <a:pPr algn="ctr" eaLnBrk="0" hangingPunct="0">
              <a:defRPr/>
            </a:pPr>
            <a:r>
              <a:rPr lang="ru-RU" sz="1200" b="1" i="1" dirty="0">
                <a:latin typeface="Georgia" pitchFamily="18" charset="0"/>
              </a:rPr>
              <a:t> культуры</a:t>
            </a:r>
          </a:p>
          <a:p>
            <a:pPr algn="ctr" eaLnBrk="0" hangingPunct="0">
              <a:defRPr/>
            </a:pPr>
            <a:endParaRPr lang="ru-RU" sz="1200" b="1" i="1" dirty="0">
              <a:latin typeface="Georgia" pitchFamily="18" charset="0"/>
            </a:endParaRPr>
          </a:p>
          <a:p>
            <a:pPr algn="ctr" eaLnBrk="0" hangingPunct="0">
              <a:defRPr/>
            </a:pPr>
            <a:r>
              <a:rPr lang="ru-RU" sz="1200" b="1" i="1" dirty="0" smtClean="0">
                <a:latin typeface="Georgia" pitchFamily="18" charset="0"/>
              </a:rPr>
              <a:t>387,0 </a:t>
            </a:r>
            <a:r>
              <a:rPr lang="ru-RU" sz="1200" b="1" i="1" dirty="0">
                <a:latin typeface="Georgia" pitchFamily="18" charset="0"/>
              </a:rPr>
              <a:t>тыс. руб</a:t>
            </a:r>
            <a:r>
              <a:rPr lang="ru-RU" sz="1200" b="1" i="1" dirty="0" smtClean="0">
                <a:latin typeface="Georgia" pitchFamily="18" charset="0"/>
              </a:rPr>
              <a:t>.</a:t>
            </a:r>
            <a:endParaRPr lang="ru-RU" sz="1200" b="1" i="1" dirty="0">
              <a:latin typeface="Georgia" pitchFamily="18" charset="0"/>
            </a:endParaRPr>
          </a:p>
        </p:txBody>
      </p:sp>
      <p:sp>
        <p:nvSpPr>
          <p:cNvPr id="15369" name="AutoShape 11"/>
          <p:cNvSpPr>
            <a:spLocks noChangeArrowheads="1"/>
          </p:cNvSpPr>
          <p:nvPr/>
        </p:nvSpPr>
        <p:spPr bwMode="auto">
          <a:xfrm rot="5400000">
            <a:off x="3111500" y="288925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5400000">
            <a:off x="5245100" y="288925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5400000">
            <a:off x="7512050" y="288925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 rot="5400000">
            <a:off x="1155700" y="284480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6788197" y="3187208"/>
            <a:ext cx="1860550" cy="20447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000" b="1" i="1" dirty="0">
                <a:latin typeface="Georgia" pitchFamily="18" charset="0"/>
              </a:rPr>
              <a:t>Иные</a:t>
            </a:r>
          </a:p>
          <a:p>
            <a:pPr algn="ctr">
              <a:defRPr/>
            </a:pPr>
            <a:r>
              <a:rPr lang="ru-RU" sz="1000" b="1" i="1" dirty="0">
                <a:latin typeface="Georgia" pitchFamily="18" charset="0"/>
              </a:rPr>
              <a:t> трансферты</a:t>
            </a:r>
          </a:p>
          <a:p>
            <a:pPr algn="ctr">
              <a:defRPr/>
            </a:pPr>
            <a:r>
              <a:rPr lang="ru-RU" sz="1000" b="1" i="1" dirty="0">
                <a:latin typeface="Georgia" pitchFamily="18" charset="0"/>
              </a:rPr>
              <a:t> по передаче </a:t>
            </a:r>
          </a:p>
          <a:p>
            <a:pPr algn="ctr">
              <a:defRPr/>
            </a:pPr>
            <a:r>
              <a:rPr lang="ru-RU" sz="1000" b="1" i="1" dirty="0">
                <a:latin typeface="Georgia" pitchFamily="18" charset="0"/>
              </a:rPr>
              <a:t>Полномочий по</a:t>
            </a:r>
          </a:p>
          <a:p>
            <a:pPr algn="ctr">
              <a:defRPr/>
            </a:pPr>
            <a:r>
              <a:rPr lang="ru-RU" sz="1000" b="1" i="1" dirty="0">
                <a:latin typeface="Georgia" pitchFamily="18" charset="0"/>
              </a:rPr>
              <a:t>градостроительной</a:t>
            </a:r>
          </a:p>
          <a:p>
            <a:pPr algn="ctr">
              <a:defRPr/>
            </a:pPr>
            <a:r>
              <a:rPr lang="ru-RU" sz="1000" b="1" i="1" dirty="0">
                <a:latin typeface="Georgia" pitchFamily="18" charset="0"/>
              </a:rPr>
              <a:t> деятельности</a:t>
            </a:r>
          </a:p>
          <a:p>
            <a:pPr algn="ctr">
              <a:defRPr/>
            </a:pPr>
            <a:r>
              <a:rPr lang="ru-RU" sz="1000" b="1" i="1" dirty="0" smtClean="0">
                <a:latin typeface="Georgia" pitchFamily="18" charset="0"/>
              </a:rPr>
              <a:t>45,0  </a:t>
            </a:r>
            <a:r>
              <a:rPr lang="ru-RU" sz="1000" b="1" i="1" dirty="0">
                <a:latin typeface="Georgia" pitchFamily="18" charset="0"/>
              </a:rPr>
              <a:t>тыс. </a:t>
            </a:r>
            <a:r>
              <a:rPr lang="ru-RU" sz="1000" b="1" i="1" dirty="0" smtClean="0">
                <a:latin typeface="Georgia" pitchFamily="18" charset="0"/>
              </a:rPr>
              <a:t>рублей, </a:t>
            </a:r>
          </a:p>
          <a:p>
            <a:pPr algn="ctr">
              <a:defRPr/>
            </a:pPr>
            <a:r>
              <a:rPr lang="ru-RU" sz="1000" b="1" i="1" dirty="0" smtClean="0">
                <a:latin typeface="Georgia" pitchFamily="18" charset="0"/>
              </a:rPr>
              <a:t>смотр-конкурс </a:t>
            </a:r>
          </a:p>
          <a:p>
            <a:pPr algn="ctr">
              <a:defRPr/>
            </a:pPr>
            <a:r>
              <a:rPr lang="ru-RU" sz="1000" b="1" i="1" dirty="0" smtClean="0">
                <a:latin typeface="Georgia" pitchFamily="18" charset="0"/>
              </a:rPr>
              <a:t>по благоустройству</a:t>
            </a:r>
          </a:p>
          <a:p>
            <a:pPr algn="ctr">
              <a:defRPr/>
            </a:pPr>
            <a:r>
              <a:rPr lang="ru-RU" sz="1000" b="1" i="1" dirty="0" smtClean="0">
                <a:latin typeface="Georgia" pitchFamily="18" charset="0"/>
              </a:rPr>
              <a:t>395,0 тыс. рублей </a:t>
            </a:r>
            <a:endParaRPr lang="ru-RU" sz="1000" b="1" i="1" dirty="0">
              <a:latin typeface="Georg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4438650" y="3295650"/>
            <a:ext cx="2089150" cy="20447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Субвенция на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 осуществление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 полномочий по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составлению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протоколов об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административных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правонарушениях</a:t>
            </a:r>
          </a:p>
          <a:p>
            <a:pPr algn="ctr">
              <a:defRPr/>
            </a:pPr>
            <a:endParaRPr lang="ru-RU" sz="1200" b="1" i="1" dirty="0">
              <a:latin typeface="Georgia" pitchFamily="18" charset="0"/>
            </a:endParaRP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9,0 тыс. рублей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B5F42C-FD21-4099-A343-66A2FD5CACB9}" type="slidenum"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ru-RU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785813" y="279400"/>
            <a:ext cx="7612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Arial" charset="0"/>
              </a:rPr>
              <a:t>Управление финансов и экономики Администрации Орджоникидзевского района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0638" y="87471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8675688" y="0"/>
            <a:ext cx="468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785813" y="847725"/>
            <a:ext cx="7920037" cy="79375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ОСНОВНЫЕ ПОКАЗАТЕЛИ ПРОЕКТА РАЙОННОГО БЮДЖЕТА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на 2023-2025 годы</a:t>
            </a:r>
          </a:p>
        </p:txBody>
      </p:sp>
      <p:sp>
        <p:nvSpPr>
          <p:cNvPr id="179207" name="Text Box 11"/>
          <p:cNvSpPr txBox="1">
            <a:spLocks noChangeArrowheads="1"/>
          </p:cNvSpPr>
          <p:nvPr/>
        </p:nvSpPr>
        <p:spPr bwMode="auto">
          <a:xfrm>
            <a:off x="701570" y="1667888"/>
            <a:ext cx="7943161" cy="4924425"/>
          </a:xfrm>
          <a:prstGeom prst="rect">
            <a:avLst/>
          </a:prstGeom>
          <a:gradFill rotWithShape="1">
            <a:gsLst>
              <a:gs pos="0">
                <a:srgbClr val="000082">
                  <a:alpha val="39999"/>
                </a:srgbClr>
              </a:gs>
              <a:gs pos="30000">
                <a:srgbClr val="66008F">
                  <a:alpha val="41499"/>
                </a:srgbClr>
              </a:gs>
              <a:gs pos="64999">
                <a:srgbClr val="BA0066">
                  <a:alpha val="43250"/>
                </a:srgbClr>
              </a:gs>
              <a:gs pos="89999">
                <a:srgbClr val="FF0000">
                  <a:alpha val="44500"/>
                </a:srgbClr>
              </a:gs>
              <a:gs pos="100000">
                <a:srgbClr val="FF8200">
                  <a:alpha val="45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6B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ru-RU" altLang="ru-RU" sz="1000" b="1" i="0" u="none" strike="noStrike" kern="1200" cap="none" spc="0" normalizeH="0" baseline="0" noProof="0" dirty="0" smtClean="0">
              <a:ln>
                <a:noFill/>
              </a:ln>
              <a:solidFill>
                <a:srgbClr val="65B2FF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2023 год: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доходы –   951,5 млн. рублей;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расходы –  953,5 млн. рублей;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дефицит – 2,0 млн. рублей. 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2024 год: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доходы –  661,4 млн. рублей;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расходы – 663,3 млн. рублей;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дефицит – 1,9 млн. рублей. 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2025 год: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доходы – 594,5млн. рублей;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расходы – 596,5 млн. рублей;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дефицит – 2,0 млн. рублей.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alt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09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FAC7A-A08C-4F79-B6F0-C1F7470D4720}" type="slidenum">
              <a:rPr lang="ru-RU"/>
              <a:pPr>
                <a:defRPr/>
              </a:pPr>
              <a:t>29</a:t>
            </a:fld>
            <a:endParaRPr lang="ru-RU"/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1556665" y="116900"/>
            <a:ext cx="73358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 eaLnBrk="0" hangingPunct="0"/>
            <a:endParaRPr lang="ru-RU" sz="1600" b="1" i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7" name="Rectangle 13"/>
          <p:cNvSpPr>
            <a:spLocks/>
          </p:cNvSpPr>
          <p:nvPr/>
        </p:nvSpPr>
        <p:spPr bwMode="auto">
          <a:xfrm>
            <a:off x="0" y="728663"/>
            <a:ext cx="9144000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endParaRPr lang="ru-RU" sz="2000">
              <a:solidFill>
                <a:srgbClr val="FAC090"/>
              </a:solidFill>
            </a:endParaRP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43706" y="1153319"/>
            <a:ext cx="8256587" cy="4916487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latin typeface="Times New Roman" pitchFamily="18" charset="0"/>
              </a:rPr>
              <a:t>Контактная информация и обратная связь</a:t>
            </a:r>
          </a:p>
          <a:p>
            <a:pPr algn="ctr" eaLnBrk="1" hangingPunct="1"/>
            <a:r>
              <a:rPr lang="ru-RU" sz="2000" b="1" i="1" dirty="0" smtClean="0">
                <a:latin typeface="Times New Roman" pitchFamily="18" charset="0"/>
              </a:rPr>
              <a:t>Подготовлено </a:t>
            </a:r>
            <a:r>
              <a:rPr lang="ru-RU" sz="2000" b="1" i="1" dirty="0">
                <a:latin typeface="Times New Roman" pitchFamily="18" charset="0"/>
              </a:rPr>
              <a:t>У</a:t>
            </a:r>
            <a:r>
              <a:rPr lang="ru-RU" sz="2000" b="1" i="1" dirty="0" smtClean="0">
                <a:latin typeface="Times New Roman" pitchFamily="18" charset="0"/>
              </a:rPr>
              <a:t>правлением финансов и экономики Администрации Орджоникидзевского района</a:t>
            </a:r>
            <a:endParaRPr lang="ru-RU" sz="2000" i="1" dirty="0" smtClean="0">
              <a:latin typeface="Times New Roman" pitchFamily="18" charset="0"/>
            </a:endParaRPr>
          </a:p>
          <a:p>
            <a:pPr eaLnBrk="1" hangingPunct="1"/>
            <a:r>
              <a:rPr lang="ru-RU" sz="2400" i="1" dirty="0" smtClean="0">
                <a:latin typeface="Times New Roman" pitchFamily="18" charset="0"/>
              </a:rPr>
              <a:t>Адрес: 665250, Республика Хакасия, п. Копьево, ул. Кирова,16</a:t>
            </a:r>
            <a:endParaRPr lang="en-US" sz="2400" i="1" dirty="0" smtClean="0">
              <a:latin typeface="Times New Roman" pitchFamily="18" charset="0"/>
            </a:endParaRPr>
          </a:p>
          <a:p>
            <a:pPr eaLnBrk="1" hangingPunct="1"/>
            <a:r>
              <a:rPr lang="ru-RU" sz="2400" i="1" dirty="0" smtClean="0">
                <a:latin typeface="Times New Roman" pitchFamily="18" charset="0"/>
              </a:rPr>
              <a:t>Тел.(390-36)2-13-63,2-15-63</a:t>
            </a:r>
          </a:p>
          <a:p>
            <a:pPr eaLnBrk="1" hangingPunct="1"/>
            <a:r>
              <a:rPr lang="ru-RU" sz="2400" i="1" dirty="0" smtClean="0">
                <a:latin typeface="Times New Roman" pitchFamily="18" charset="0"/>
              </a:rPr>
              <a:t>Электронная почта: </a:t>
            </a:r>
            <a:r>
              <a:rPr lang="en-US" sz="2400" i="1" dirty="0" smtClean="0">
                <a:latin typeface="Times New Roman" pitchFamily="18" charset="0"/>
              </a:rPr>
              <a:t>ORDGOFU@ mail.ru</a:t>
            </a:r>
            <a:endParaRPr lang="ru-RU" sz="2400" i="1" dirty="0" smtClean="0">
              <a:latin typeface="Times New Roman" pitchFamily="18" charset="0"/>
            </a:endParaRPr>
          </a:p>
          <a:p>
            <a:pPr eaLnBrk="1" hangingPunct="1"/>
            <a:r>
              <a:rPr lang="ru-RU" sz="2000" i="1" dirty="0" smtClean="0">
                <a:latin typeface="Times New Roman" pitchFamily="18" charset="0"/>
              </a:rPr>
              <a:t>Факс: 8(39036)2-17-63</a:t>
            </a:r>
          </a:p>
          <a:p>
            <a:pPr eaLnBrk="1" hangingPunct="1"/>
            <a:r>
              <a:rPr lang="ru-RU" sz="2400" i="1" dirty="0" smtClean="0">
                <a:latin typeface="Times New Roman" pitchFamily="18" charset="0"/>
              </a:rPr>
              <a:t>Режим работы: Понедельник с 8:00 до 17:00, вторник-пятница с 8:00 до 16:00, перерыв с 12:00 до 13:00</a:t>
            </a:r>
          </a:p>
          <a:p>
            <a:pPr eaLnBrk="1" hangingPunct="1"/>
            <a:r>
              <a:rPr lang="ru-RU" sz="2000" i="1" dirty="0" smtClean="0">
                <a:latin typeface="Times New Roman" pitchFamily="18" charset="0"/>
              </a:rPr>
              <a:t>Выходные дни: Суббота-воскресенье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B9B42-597C-4B54-92E6-33D42D88678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 smtClean="0">
                <a:latin typeface="Georgia" pitchFamily="18" charset="0"/>
              </a:rPr>
              <a:t>Управление финансов и экономики Администрации Орджоникидзевского района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algn="ctr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Уважаемые жители Орджоникидзевского  района!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     </a:t>
            </a:r>
            <a:r>
              <a:rPr lang="ru-RU" sz="1800" dirty="0" smtClean="0">
                <a:latin typeface="Times New Roman" pitchFamily="18" charset="0"/>
              </a:rPr>
              <a:t>В целях повышения прозрачности бюджета и бюджетного процесса Управлением финансов и экономики Администрации Орджоникидзевского района разработан информационный ресурс &lt;&lt;Бюджет для граждан&gt;&gt;. Излагая материал, мы постарались в доступной для граждан форме разъяснить все тонкости сложных механизмов бюджетного процесса. 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     Как формируется доходная и расходная часть бюджета муниципального образования Орджоникидзевский  район, сколько тратится из бюджета на образование, культуру, социальную политику и другие отрасли? Ответ на этот и ряд других вопросов содержит &lt;&lt;Бюджет для граждан&gt;&gt;.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     В электронном издании даны определения терминов, рассмотрен механизм бюджетного процесса в Орджоникидзевском районе. Основные параметры районного бюджета на 2023-2025 годы приведены в основном разделе практически в полном объеме, дают наглядное представление о сложившейся ситуации в районе.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      Мы надеемся, что информационный ресурс &lt;&lt;&lt;Бюджет для граждан&gt;&gt; будет интересен для каждого жителя района.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9301B-9E11-448C-9ED8-A08119B4AE65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 smtClean="0">
                <a:latin typeface="Georgia" pitchFamily="18" charset="0"/>
              </a:rPr>
              <a:t>Управление финансов и экономики Администрации Орджоникидзевского района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8900"/>
            <a:ext cx="8070850" cy="203200"/>
          </a:xfrm>
        </p:spPr>
        <p:txBody>
          <a:bodyPr/>
          <a:lstStyle/>
          <a:p>
            <a:pPr marL="812800" indent="-812800" eaLnBrk="1" hangingPunct="1">
              <a:lnSpc>
                <a:spcPct val="80000"/>
              </a:lnSpc>
            </a:pPr>
            <a:endParaRPr lang="ru-RU" sz="2400" b="1" dirty="0" smtClean="0"/>
          </a:p>
          <a:p>
            <a:pPr marL="812800" indent="-812800" algn="ctr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Содержание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Азбука бюджета</a:t>
            </a:r>
            <a:r>
              <a:rPr lang="ru-RU" sz="2400" dirty="0" smtClean="0">
                <a:latin typeface="Times New Roman" pitchFamily="18" charset="0"/>
              </a:rPr>
              <a:t> (</a:t>
            </a:r>
            <a:r>
              <a:rPr lang="ru-RU" sz="2000" dirty="0" smtClean="0">
                <a:latin typeface="Times New Roman" pitchFamily="18" charset="0"/>
              </a:rPr>
              <a:t>страницы 5-12)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Даны краткие разъяснения основных терминов, используемых при планировании бюджета</a:t>
            </a:r>
            <a:endParaRPr lang="ru-RU" sz="1600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Понятие </a:t>
            </a:r>
            <a:r>
              <a:rPr lang="en-US" sz="2000" b="1" dirty="0" smtClean="0">
                <a:latin typeface="Times New Roman" pitchFamily="18" charset="0"/>
              </a:rPr>
              <a:t>&lt;&lt;</a:t>
            </a:r>
            <a:r>
              <a:rPr lang="ru-RU" sz="2000" b="1" dirty="0" smtClean="0">
                <a:latin typeface="Times New Roman" pitchFamily="18" charset="0"/>
              </a:rPr>
              <a:t>Бюджетная система</a:t>
            </a:r>
            <a:r>
              <a:rPr lang="en-US" sz="2000" b="1" dirty="0" smtClean="0">
                <a:latin typeface="Times New Roman" pitchFamily="18" charset="0"/>
              </a:rPr>
              <a:t>&gt;&gt;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(страницы 13-14)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Характеризуются особенности построения бюджетной системы</a:t>
            </a:r>
            <a:endParaRPr lang="ru-RU" sz="1600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800" b="1" dirty="0" smtClean="0">
                <a:latin typeface="Times New Roman" pitchFamily="18" charset="0"/>
              </a:rPr>
              <a:t>Основные характеристики бюджета  муниципального образования Орджоникидзевский  район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(страницы 15-19)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Общие сведения о доходах и расходах</a:t>
            </a:r>
            <a:endParaRPr lang="ru-RU" sz="1600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Расходы муниципального образования Орджоникидзевский район</a:t>
            </a:r>
            <a:r>
              <a:rPr lang="ru-RU" sz="2400" dirty="0" smtClean="0">
                <a:latin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</a:rPr>
              <a:t>(страницы 20-27)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Особенности формирования расходов муниципального образования Орджоникидзевский район на трехлетний период 2023-2025 годов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Справочная информация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(страница 28)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88E76-0DBB-4360-9ABE-752E11A69E4B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>
                <a:latin typeface="Georgia" pitchFamily="18" charset="0"/>
              </a:rPr>
              <a:t>У</a:t>
            </a:r>
            <a:r>
              <a:rPr lang="ru-RU" sz="1400" b="1" i="1" dirty="0" smtClean="0">
                <a:latin typeface="Georgia" pitchFamily="18" charset="0"/>
              </a:rPr>
              <a:t>правление финансов и экономики</a:t>
            </a:r>
            <a:br>
              <a:rPr lang="ru-RU" sz="1400" b="1" i="1" dirty="0" smtClean="0">
                <a:latin typeface="Georgia" pitchFamily="18" charset="0"/>
              </a:rPr>
            </a:br>
            <a:r>
              <a:rPr lang="ru-RU" sz="1400" b="1" i="1" dirty="0" smtClean="0">
                <a:latin typeface="Georgia" pitchFamily="18" charset="0"/>
              </a:rPr>
              <a:t>Администрации Орджоникидзевского района</a:t>
            </a:r>
            <a:r>
              <a:rPr lang="ru-RU" sz="1400" b="1" dirty="0" smtClean="0">
                <a:latin typeface="Georgia" pitchFamily="18" charset="0"/>
              </a:rPr>
              <a:t/>
            </a:r>
            <a:br>
              <a:rPr lang="ru-RU" sz="1400" b="1" dirty="0" smtClean="0">
                <a:latin typeface="Georgia" pitchFamily="18" charset="0"/>
              </a:rPr>
            </a:br>
            <a:endParaRPr lang="ru-RU" sz="1400" b="1" dirty="0" smtClean="0">
              <a:latin typeface="Georgia" pitchFamily="18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</a:rPr>
              <a:t>Азбука бюджета</a:t>
            </a:r>
            <a:endParaRPr lang="ru-RU" sz="2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Бюджет для граждан</a:t>
            </a:r>
            <a:r>
              <a:rPr lang="ru-RU" sz="1800" b="1" u="sng" smtClean="0"/>
              <a:t> </a:t>
            </a:r>
            <a:r>
              <a:rPr lang="ru-RU" sz="1800" smtClean="0"/>
              <a:t> - </a:t>
            </a:r>
            <a:r>
              <a:rPr lang="ru-RU" sz="1800" i="1" smtClean="0">
                <a:latin typeface="Times New Roman" pitchFamily="18" charset="0"/>
              </a:rPr>
              <a:t>документ, содержащий основные положения решения о бюджете в доступной для широкого круга 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</a:t>
            </a:r>
            <a:endParaRPr lang="ru-RU" sz="18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Бюджет</a:t>
            </a:r>
            <a:r>
              <a:rPr lang="ru-RU" sz="2000" smtClean="0">
                <a:latin typeface="Times New Roman" pitchFamily="18" charset="0"/>
              </a:rPr>
              <a:t> </a:t>
            </a:r>
            <a:r>
              <a:rPr lang="ru-RU" sz="1800" smtClean="0"/>
              <a:t>– </a:t>
            </a:r>
            <a:r>
              <a:rPr lang="ru-RU" sz="1800" i="1" smtClean="0">
                <a:latin typeface="Times New Roman" pitchFamily="18" charset="0"/>
              </a:rPr>
              <a:t>важнейший инструмент регулирования экономики. В нем отражены цели развития общества и запланированы расходы для их достижения. Кроме того, бюджет – это обязательный для исполнения закон, являющийся основой системы контроля за сбором и эффективным расходованием бюджетных средств</a:t>
            </a:r>
            <a:endParaRPr lang="ru-RU" sz="18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Бюджет района</a:t>
            </a:r>
            <a:r>
              <a:rPr lang="ru-RU" sz="1800" smtClean="0"/>
              <a:t> – </a:t>
            </a:r>
            <a:r>
              <a:rPr lang="ru-RU" sz="1800" i="1" smtClean="0">
                <a:latin typeface="Times New Roman" pitchFamily="18" charset="0"/>
              </a:rPr>
              <a:t>это своего рода общий &lt;&lt;кошелек&gt;&gt;, формируемый населением и расходуемый на потребности. Одним из основных принципов бюджета муниципального образования Орджоникидзевский район является его открытость и адресность:  за каждой статьей расходов стоят конкретные получатели – учителя, педагоги, молодые семьи, пенсионеры и другие получатели бюджетных средств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9251F-1E0F-4416-BF2C-961F0398EF1F}" type="slidenum">
              <a:rPr lang="ru-RU"/>
              <a:pPr>
                <a:defRPr/>
              </a:pPr>
              <a:t>6</a:t>
            </a:fld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484438" y="5516563"/>
            <a:ext cx="9144000" cy="158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82650" y="1073150"/>
            <a:ext cx="7643812" cy="7270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понять, как устроен бюджет, сравним его с бюджетом отдельной семьи.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7100" y="2033588"/>
            <a:ext cx="7643813" cy="406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 любой семьи делится на две части – </a:t>
            </a:r>
            <a:r>
              <a:rPr lang="ru-RU" sz="2000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и расходы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1436665" y="2716207"/>
          <a:ext cx="6786611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343" name="Группа 40"/>
          <p:cNvGrpSpPr>
            <a:grpSpLocks/>
          </p:cNvGrpSpPr>
          <p:nvPr/>
        </p:nvGrpSpPr>
        <p:grpSpPr bwMode="auto">
          <a:xfrm>
            <a:off x="1916113" y="4373563"/>
            <a:ext cx="6429375" cy="928687"/>
            <a:chOff x="1571604" y="4357694"/>
            <a:chExt cx="6429420" cy="928694"/>
          </a:xfrm>
        </p:grpSpPr>
        <p:sp>
          <p:nvSpPr>
            <p:cNvPr id="33" name="Минус 32"/>
            <p:cNvSpPr/>
            <p:nvPr/>
          </p:nvSpPr>
          <p:spPr>
            <a:xfrm>
              <a:off x="1571604" y="4357694"/>
              <a:ext cx="571504" cy="428628"/>
            </a:xfrm>
            <a:prstGeom prst="mathMinus">
              <a:avLst/>
            </a:pr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46" name="TextBox 34"/>
            <p:cNvSpPr txBox="1">
              <a:spLocks noChangeArrowheads="1"/>
            </p:cNvSpPr>
            <p:nvPr/>
          </p:nvSpPr>
          <p:spPr bwMode="auto">
            <a:xfrm>
              <a:off x="2357422" y="4357694"/>
              <a:ext cx="5643602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Дефицит (расходы больше доходов)</a:t>
              </a:r>
            </a:p>
          </p:txBody>
        </p:sp>
        <p:sp>
          <p:nvSpPr>
            <p:cNvPr id="36" name="Плюс 35"/>
            <p:cNvSpPr/>
            <p:nvPr/>
          </p:nvSpPr>
          <p:spPr>
            <a:xfrm>
              <a:off x="1571604" y="4857760"/>
              <a:ext cx="571504" cy="428628"/>
            </a:xfrm>
            <a:prstGeom prst="mathPlus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48" name="TextBox 36"/>
            <p:cNvSpPr txBox="1">
              <a:spLocks noChangeArrowheads="1"/>
            </p:cNvSpPr>
            <p:nvPr/>
          </p:nvSpPr>
          <p:spPr bwMode="auto">
            <a:xfrm>
              <a:off x="2357422" y="4857760"/>
              <a:ext cx="5643602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Профицит (доходы больше расходов)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7A756-CFB3-4C8E-9885-6DE57C26FA4C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 smtClean="0"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 smtClean="0">
                <a:latin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600" b="1" smtClean="0"/>
          </a:p>
          <a:p>
            <a:pPr algn="ctr" eaLnBrk="1" hangingPunct="1">
              <a:lnSpc>
                <a:spcPct val="80000"/>
              </a:lnSpc>
            </a:pPr>
            <a:r>
              <a:rPr lang="ru-RU" sz="1800" b="1" u="sng" smtClean="0">
                <a:latin typeface="Times New Roman" pitchFamily="18" charset="0"/>
              </a:rPr>
              <a:t>Доходы бюджета</a:t>
            </a:r>
            <a:endParaRPr lang="ru-RU" sz="18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Доходы бюджета – денежные средства, поступающие в распоряжение органов власти Орджоникидзевского района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Доходы бюджета любого уровня состоят из налоговых и неналоговых доходов, а так же безвозмездных поступлений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u="sng" smtClean="0">
                <a:latin typeface="Times New Roman" pitchFamily="18" charset="0"/>
              </a:rPr>
              <a:t>Налоговые доходы поступления</a:t>
            </a:r>
            <a:r>
              <a:rPr lang="ru-RU" sz="1600" i="1" u="sng" smtClean="0">
                <a:latin typeface="Times New Roman" pitchFamily="18" charset="0"/>
              </a:rPr>
              <a:t>-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налог на доходы физических лиц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-иные налоговые доходы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-госпошлина;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u="sng" smtClean="0">
                <a:latin typeface="Times New Roman" pitchFamily="18" charset="0"/>
              </a:rPr>
              <a:t>Неналоговые доходы-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-</a:t>
            </a:r>
            <a:r>
              <a:rPr lang="ru-RU" sz="1600" smtClean="0">
                <a:latin typeface="Times New Roman" pitchFamily="18" charset="0"/>
              </a:rPr>
              <a:t>доходы от использования муниципального имущества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-доходы отплатных услуг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-штрафы за нарушения законодательства о налогах и сборах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-иные неналоговые доходы</a:t>
            </a:r>
            <a:endParaRPr lang="ru-RU" sz="1600" b="1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Безвозмездные поступления-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-</a:t>
            </a:r>
            <a:r>
              <a:rPr lang="ru-RU" sz="1600" smtClean="0">
                <a:latin typeface="Times New Roman" pitchFamily="18" charset="0"/>
              </a:rPr>
              <a:t>безвозмездные поступления из республиканского бюджета (дотации, субсидии, субвенции, иные межбюджетные трансферты)-безвозмездные поступления от организаций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03F36-2CE3-495A-B6B3-A95857D438C8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Управление финансов и экономики</a:t>
            </a:r>
            <a:r>
              <a:rPr lang="ru-RU" sz="1600" dirty="0">
                <a:solidFill>
                  <a:srgbClr val="E3E3FF"/>
                </a:solidFill>
                <a:latin typeface="Times New Roman" pitchFamily="18" charset="0"/>
              </a:rPr>
              <a:t> </a:t>
            </a: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/>
            </a:r>
            <a:b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</a:br>
            <a:r>
              <a:rPr lang="ru-RU" sz="1600" b="1" i="1" dirty="0">
                <a:solidFill>
                  <a:srgbClr val="E3E3FF"/>
                </a:solidFill>
                <a:latin typeface="Times New Roman" pitchFamily="18" charset="0"/>
              </a:rPr>
              <a:t>Администрации Орджоникидзевского района</a:t>
            </a:r>
            <a:endParaRPr lang="ru-RU" sz="1600" b="1" i="1" dirty="0" smtClean="0">
              <a:latin typeface="Times New Roman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268413"/>
            <a:ext cx="8229600" cy="4951412"/>
          </a:xfrm>
        </p:spPr>
        <p:txBody>
          <a:bodyPr/>
          <a:lstStyle/>
          <a:p>
            <a:pPr eaLnBrk="1" hangingPunct="1"/>
            <a:endParaRPr lang="ru-RU" b="1" u="sng" smtClean="0"/>
          </a:p>
          <a:p>
            <a:pPr algn="ctr" eaLnBrk="1" hangingPunct="1"/>
            <a:r>
              <a:rPr lang="ru-RU" sz="2400" b="1" u="sng" smtClean="0">
                <a:latin typeface="Times New Roman" pitchFamily="18" charset="0"/>
              </a:rPr>
              <a:t>Доходы бюджета</a:t>
            </a:r>
            <a:endParaRPr lang="ru-RU" sz="2400" b="1" i="1" smtClean="0">
              <a:latin typeface="Times New Roman" pitchFamily="18" charset="0"/>
            </a:endParaRPr>
          </a:p>
          <a:p>
            <a:pPr eaLnBrk="1" hangingPunct="1"/>
            <a:r>
              <a:rPr lang="ru-RU" sz="2000" b="1" u="sng" smtClean="0">
                <a:latin typeface="Times New Roman" pitchFamily="18" charset="0"/>
              </a:rPr>
              <a:t>Собственные средства – это средства, не имеющие определения цели расходования-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Налоговые доходы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Неналоговые доходы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Дотации на выравнивание бюджетной обеспеченности,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Дотации на поддержку мер по обеспечению сбалансированности бюджетов</a:t>
            </a:r>
          </a:p>
          <a:p>
            <a:pPr eaLnBrk="1" hangingPunct="1"/>
            <a:r>
              <a:rPr lang="ru-RU" sz="2000" b="1" u="sng" smtClean="0">
                <a:latin typeface="Times New Roman" pitchFamily="18" charset="0"/>
              </a:rPr>
              <a:t>Целевые средства – это средства, которые должны быть израсходованы строго по целевому назначению-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Субсидии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 Субвенции 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Иные межбюджетные трансферты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A3224-666B-4976-A7C1-6756A845BFE7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1016000" y="233363"/>
            <a:ext cx="8001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Управление финансов и экономики</a:t>
            </a:r>
            <a:r>
              <a:rPr lang="ru-RU" sz="1600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1600" b="1" i="1" kern="0" dirty="0">
                <a:solidFill>
                  <a:srgbClr val="E3E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Администрации Орджоникидзевского района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819150"/>
            <a:ext cx="9144000" cy="4286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3" name="TextBox 7"/>
          <p:cNvGrpSpPr>
            <a:grpSpLocks/>
          </p:cNvGrpSpPr>
          <p:nvPr/>
        </p:nvGrpSpPr>
        <p:grpSpPr bwMode="auto">
          <a:xfrm>
            <a:off x="2727325" y="819150"/>
            <a:ext cx="3370263" cy="371475"/>
            <a:chOff x="1705" y="492"/>
            <a:chExt cx="2123" cy="266"/>
          </a:xfrm>
        </p:grpSpPr>
        <p:pic>
          <p:nvPicPr>
            <p:cNvPr id="17436" name="TextBox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5" y="492"/>
              <a:ext cx="2123" cy="238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37" name="Text Box 6"/>
            <p:cNvSpPr txBox="1">
              <a:spLocks noChangeArrowheads="1"/>
            </p:cNvSpPr>
            <p:nvPr/>
          </p:nvSpPr>
          <p:spPr bwMode="auto">
            <a:xfrm>
              <a:off x="1710" y="495"/>
              <a:ext cx="2115" cy="263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1313" y="1358900"/>
            <a:ext cx="8572500" cy="863600"/>
          </a:xfrm>
          <a:prstGeom prst="rect">
            <a:avLst/>
          </a:prstGeom>
          <a:solidFill>
            <a:srgbClr val="00FF00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000875" y="3071813"/>
            <a:ext cx="1428750" cy="415925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86250" y="3071813"/>
            <a:ext cx="1500188" cy="415925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7417" name="Прямоугольник 20"/>
          <p:cNvGrpSpPr>
            <a:grpSpLocks/>
          </p:cNvGrpSpPr>
          <p:nvPr/>
        </p:nvGrpSpPr>
        <p:grpSpPr bwMode="auto">
          <a:xfrm>
            <a:off x="2232025" y="3968750"/>
            <a:ext cx="1544638" cy="1709738"/>
            <a:chOff x="1340" y="2557"/>
            <a:chExt cx="964" cy="1325"/>
          </a:xfrm>
        </p:grpSpPr>
        <p:pic>
          <p:nvPicPr>
            <p:cNvPr id="17434" name="Прямоугольник 2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40" y="2557"/>
              <a:ext cx="964" cy="1325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35" name="Text Box 12"/>
            <p:cNvSpPr txBox="1">
              <a:spLocks noChangeArrowheads="1"/>
            </p:cNvSpPr>
            <p:nvPr/>
          </p:nvSpPr>
          <p:spPr bwMode="auto">
            <a:xfrm>
              <a:off x="1395" y="2610"/>
              <a:ext cx="765" cy="11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На поддержку мер по обеспечению сбаланси –рованности бюджетов</a:t>
              </a:r>
            </a:p>
          </p:txBody>
        </p:sp>
      </p:grpSp>
      <p:grpSp>
        <p:nvGrpSpPr>
          <p:cNvPr id="17418" name="Прямоугольник 23"/>
          <p:cNvGrpSpPr>
            <a:grpSpLocks/>
          </p:cNvGrpSpPr>
          <p:nvPr/>
        </p:nvGrpSpPr>
        <p:grpSpPr bwMode="auto">
          <a:xfrm>
            <a:off x="296863" y="3924300"/>
            <a:ext cx="1955800" cy="1530350"/>
            <a:chOff x="173" y="2465"/>
            <a:chExt cx="1232" cy="964"/>
          </a:xfrm>
        </p:grpSpPr>
        <p:pic>
          <p:nvPicPr>
            <p:cNvPr id="17432" name="Прямоугольник 2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3" y="2465"/>
              <a:ext cx="1232" cy="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3" name="Text Box 15"/>
            <p:cNvSpPr txBox="1">
              <a:spLocks noChangeArrowheads="1"/>
            </p:cNvSpPr>
            <p:nvPr/>
          </p:nvSpPr>
          <p:spPr bwMode="auto">
            <a:xfrm>
              <a:off x="225" y="2520"/>
              <a:ext cx="1035" cy="7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На выравнивание  бюджетной  обеспеченности</a:t>
              </a:r>
            </a:p>
          </p:txBody>
        </p: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150938" y="3068638"/>
            <a:ext cx="1428750" cy="415925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grpSp>
        <p:nvGrpSpPr>
          <p:cNvPr id="17420" name="Прямоугольник 39"/>
          <p:cNvGrpSpPr>
            <a:grpSpLocks/>
          </p:cNvGrpSpPr>
          <p:nvPr/>
        </p:nvGrpSpPr>
        <p:grpSpPr bwMode="auto">
          <a:xfrm>
            <a:off x="3851275" y="3968750"/>
            <a:ext cx="2530475" cy="1395413"/>
            <a:chOff x="2423" y="2511"/>
            <a:chExt cx="1594" cy="964"/>
          </a:xfrm>
        </p:grpSpPr>
        <p:pic>
          <p:nvPicPr>
            <p:cNvPr id="17430" name="Прямоугольник 3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23" y="2511"/>
              <a:ext cx="1594" cy="96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31" name="Text Box 19"/>
            <p:cNvSpPr txBox="1">
              <a:spLocks noChangeArrowheads="1"/>
            </p:cNvSpPr>
            <p:nvPr/>
          </p:nvSpPr>
          <p:spPr bwMode="auto">
            <a:xfrm>
              <a:off x="2475" y="2565"/>
              <a:ext cx="1395" cy="7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Предоставляются на финансирование «переданных» другим публично-правовым образованиям полномочий</a:t>
              </a:r>
              <a:endPara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21" name="Прямоугольник 42"/>
          <p:cNvGrpSpPr>
            <a:grpSpLocks/>
          </p:cNvGrpSpPr>
          <p:nvPr/>
        </p:nvGrpSpPr>
        <p:grpSpPr bwMode="auto">
          <a:xfrm>
            <a:off x="6551613" y="3968750"/>
            <a:ext cx="2455862" cy="1530350"/>
            <a:chOff x="4132" y="2511"/>
            <a:chExt cx="1547" cy="964"/>
          </a:xfrm>
        </p:grpSpPr>
        <p:pic>
          <p:nvPicPr>
            <p:cNvPr id="17428" name="Прямоугольник 4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2" y="2511"/>
              <a:ext cx="1547" cy="96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29" name="Text Box 22"/>
            <p:cNvSpPr txBox="1">
              <a:spLocks noChangeArrowheads="1"/>
            </p:cNvSpPr>
            <p:nvPr/>
          </p:nvSpPr>
          <p:spPr bwMode="auto">
            <a:xfrm>
              <a:off x="4185" y="2565"/>
              <a:ext cx="1350" cy="7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Предоставляются на условиях долевого софинансирования расходов других бюджетов</a:t>
              </a:r>
            </a:p>
          </p:txBody>
        </p:sp>
      </p:grpSp>
      <p:cxnSp>
        <p:nvCxnSpPr>
          <p:cNvPr id="17422" name="Прямая со стрелкой 41"/>
          <p:cNvCxnSpPr>
            <a:cxnSpLocks noChangeShapeType="1"/>
            <a:stCxn id="27" idx="2"/>
          </p:cNvCxnSpPr>
          <p:nvPr/>
        </p:nvCxnSpPr>
        <p:spPr bwMode="auto">
          <a:xfrm>
            <a:off x="1865313" y="3494088"/>
            <a:ext cx="1139825" cy="474662"/>
          </a:xfrm>
          <a:prstGeom prst="straightConnector1">
            <a:avLst/>
          </a:prstGeom>
          <a:noFill/>
          <a:ln w="28575" algn="ctr">
            <a:solidFill>
              <a:srgbClr val="835E01"/>
            </a:solidFill>
            <a:round/>
            <a:headEnd/>
            <a:tailEnd type="arrow" w="med" len="med"/>
          </a:ln>
        </p:spPr>
      </p:cxnSp>
      <p:cxnSp>
        <p:nvCxnSpPr>
          <p:cNvPr id="17423" name="Прямая со стрелкой 44"/>
          <p:cNvCxnSpPr>
            <a:cxnSpLocks noChangeShapeType="1"/>
            <a:stCxn id="27" idx="2"/>
          </p:cNvCxnSpPr>
          <p:nvPr/>
        </p:nvCxnSpPr>
        <p:spPr bwMode="auto">
          <a:xfrm flipH="1">
            <a:off x="1274763" y="3494088"/>
            <a:ext cx="590550" cy="430212"/>
          </a:xfrm>
          <a:prstGeom prst="straightConnector1">
            <a:avLst/>
          </a:prstGeom>
          <a:noFill/>
          <a:ln w="28575" algn="ctr">
            <a:solidFill>
              <a:srgbClr val="835E01"/>
            </a:solidFill>
            <a:round/>
            <a:headEnd/>
            <a:tailEnd type="arrow" w="med" len="med"/>
          </a:ln>
        </p:spPr>
      </p:cxnSp>
      <p:cxnSp>
        <p:nvCxnSpPr>
          <p:cNvPr id="31" name="Прямая со стрелкой 30"/>
          <p:cNvCxnSpPr/>
          <p:nvPr/>
        </p:nvCxnSpPr>
        <p:spPr>
          <a:xfrm rot="5400000">
            <a:off x="4787107" y="3785394"/>
            <a:ext cx="571500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7451725" y="3763963"/>
            <a:ext cx="528637" cy="158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39"/>
          <p:cNvGrpSpPr>
            <a:grpSpLocks/>
          </p:cNvGrpSpPr>
          <p:nvPr/>
        </p:nvGrpSpPr>
        <p:grpSpPr bwMode="auto">
          <a:xfrm>
            <a:off x="1773218" y="2233604"/>
            <a:ext cx="6215106" cy="787399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66"/>
        </a:solidFill>
        <a:ln w="25400" cap="flat" cmpd="sng" algn="ctr">
          <a:solidFill>
            <a:srgbClr val="FFFFFF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12015</TotalTime>
  <Words>1800</Words>
  <Application>Microsoft Office PowerPoint</Application>
  <PresentationFormat>Экран (4:3)</PresentationFormat>
  <Paragraphs>475</Paragraphs>
  <Slides>29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29</vt:i4>
      </vt:variant>
    </vt:vector>
  </HeadingPairs>
  <TitlesOfParts>
    <vt:vector size="40" baseType="lpstr">
      <vt:lpstr>Arial</vt:lpstr>
      <vt:lpstr>Calibri</vt:lpstr>
      <vt:lpstr>Georgia</vt:lpstr>
      <vt:lpstr>Times New Roman</vt:lpstr>
      <vt:lpstr>Verdana</vt:lpstr>
      <vt:lpstr>Wingdings</vt:lpstr>
      <vt:lpstr>Вершина горы</vt:lpstr>
      <vt:lpstr>Сетка с тенью</vt:lpstr>
      <vt:lpstr>1_Сетка с тенью</vt:lpstr>
      <vt:lpstr>2_Сетка с тенью</vt:lpstr>
      <vt:lpstr>3_Сетка с тенью</vt:lpstr>
      <vt:lpstr>    Управление финансов и экономики Администрации Орджоникидзевского района</vt:lpstr>
      <vt:lpstr>      Управление финансов и экономики Администрации Орджоникидзевского района   Бюджет для граждан подготовлен на основании Решения Совета депутатов  Орджоникидзевского района от 27.12.2022г. №35-9“О районном  бюджете муниципального образования Орджоникидзевский район Республики Хакасия на 2023 год и на плановый период 2024 и 2025 годов”.</vt:lpstr>
      <vt:lpstr>Управление финансов и экономики Администрации Орджоникидзевского района</vt:lpstr>
      <vt:lpstr>Управление финансов и экономики Администрации Орджоникидзевского района</vt:lpstr>
      <vt:lpstr>Управление финансов и экономики Администрации Орджоникидзевского района </vt:lpstr>
      <vt:lpstr>Презентация PowerPoint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Презентация PowerPoint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Управление финансов и экономики  Администрации Орджоникидзевского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Министерство финансов и экономики РХ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Республики Хакасия</dc:title>
  <dc:creator>mf13</dc:creator>
  <cp:lastModifiedBy>User</cp:lastModifiedBy>
  <cp:revision>1080</cp:revision>
  <cp:lastPrinted>2022-12-26T03:10:12Z</cp:lastPrinted>
  <dcterms:created xsi:type="dcterms:W3CDTF">2010-10-13T06:30:11Z</dcterms:created>
  <dcterms:modified xsi:type="dcterms:W3CDTF">2022-12-27T07:47:11Z</dcterms:modified>
</cp:coreProperties>
</file>