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5BC"/>
    <a:srgbClr val="1B75BC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8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8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4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4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6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3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1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3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0AE-159D-4F98-8AA1-6ED7CECCFBF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ACF-E80A-4A68-B974-52C1288A0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9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4080" y="1122363"/>
            <a:ext cx="9393936" cy="124364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ЦЕНТР ПОДДЕРЖКИ ЭКСПОРТА (ЦПЭ)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349240"/>
            <a:ext cx="12192000" cy="0"/>
          </a:xfrm>
          <a:prstGeom prst="line">
            <a:avLst/>
          </a:prstGeom>
          <a:ln w="1905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3315237"/>
            <a:ext cx="6881517" cy="15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6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43100" y="3800088"/>
            <a:ext cx="10248900" cy="1445997"/>
          </a:xfrm>
          <a:prstGeom prst="rect">
            <a:avLst/>
          </a:prstGeom>
          <a:solidFill>
            <a:srgbClr val="1B75BC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6930" y="4190415"/>
            <a:ext cx="9738360" cy="87887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Цель работы ЦПЭ - содействие выходу МСП 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на иностранные рынки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767" y="6028212"/>
            <a:ext cx="3224363" cy="3627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28212"/>
            <a:ext cx="5406390" cy="362713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51710" y="2273638"/>
            <a:ext cx="1988820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331436" y="2367590"/>
            <a:ext cx="1824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B75BC"/>
                </a:solidFill>
              </a:rPr>
              <a:t>ПРЕДПРИНИМАТЕЛЬ</a:t>
            </a:r>
            <a:r>
              <a:rPr lang="ru-RU" sz="1200" dirty="0">
                <a:solidFill>
                  <a:srgbClr val="1B75BC"/>
                </a:solidFill>
              </a:rPr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87290" y="2197543"/>
            <a:ext cx="1988820" cy="7164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1B75BC"/>
              </a:solidFill>
            </a:endParaRPr>
          </a:p>
          <a:p>
            <a:pPr algn="ctr"/>
            <a:r>
              <a:rPr lang="ru-RU" sz="3600" b="1" dirty="0">
                <a:solidFill>
                  <a:srgbClr val="1B75BC"/>
                </a:solidFill>
              </a:rPr>
              <a:t>ЦПЭ</a:t>
            </a:r>
            <a:endParaRPr lang="ru-RU" sz="3600" dirty="0">
              <a:solidFill>
                <a:srgbClr val="1B75BC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23" name="Прямая со стрелкой 22"/>
          <p:cNvCxnSpPr>
            <a:stCxn id="16" idx="3"/>
          </p:cNvCxnSpPr>
          <p:nvPr/>
        </p:nvCxnSpPr>
        <p:spPr>
          <a:xfrm>
            <a:off x="4240530" y="2547958"/>
            <a:ext cx="746760" cy="0"/>
          </a:xfrm>
          <a:prstGeom prst="straightConnector1">
            <a:avLst/>
          </a:prstGeom>
          <a:ln>
            <a:solidFill>
              <a:srgbClr val="1B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722870" y="2273638"/>
            <a:ext cx="1386840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966710" y="237902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B75BC"/>
                </a:solidFill>
              </a:rPr>
              <a:t>УСЛУГИ </a:t>
            </a:r>
            <a:r>
              <a:rPr lang="ru-RU" sz="1600" dirty="0">
                <a:solidFill>
                  <a:srgbClr val="1B75BC"/>
                </a:solidFill>
              </a:rPr>
              <a:t> 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976110" y="2547958"/>
            <a:ext cx="746760" cy="0"/>
          </a:xfrm>
          <a:prstGeom prst="straightConnector1">
            <a:avLst/>
          </a:prstGeom>
          <a:ln>
            <a:solidFill>
              <a:srgbClr val="1B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977640" y="1732788"/>
            <a:ext cx="0" cy="540850"/>
          </a:xfrm>
          <a:prstGeom prst="straightConnector1">
            <a:avLst/>
          </a:prstGeom>
          <a:ln w="12700">
            <a:solidFill>
              <a:srgbClr val="1B7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77640" y="1732788"/>
            <a:ext cx="4301490" cy="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279130" y="1732788"/>
            <a:ext cx="0" cy="540850"/>
          </a:xfrm>
          <a:prstGeom prst="line">
            <a:avLst/>
          </a:prstGeom>
          <a:ln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cdn5.vectorstock.com/i/1000x1000/88/89/planet-earth-icon-vector-212088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79330" y="2013113"/>
            <a:ext cx="1317401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0030871" y="1647677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1C24"/>
                </a:solidFill>
              </a:rPr>
              <a:t>ЭКСПОРТ</a:t>
            </a:r>
            <a:r>
              <a:rPr lang="ru-RU" sz="1600" b="1" dirty="0">
                <a:solidFill>
                  <a:srgbClr val="1B75BC"/>
                </a:solidFill>
              </a:rPr>
              <a:t> </a:t>
            </a:r>
            <a:r>
              <a:rPr lang="ru-RU" sz="1600" dirty="0">
                <a:solidFill>
                  <a:srgbClr val="1B75BC"/>
                </a:solidFill>
              </a:rPr>
              <a:t> 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977640" y="2822278"/>
            <a:ext cx="0" cy="27068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977640" y="3092958"/>
            <a:ext cx="5360670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9338310" y="2555767"/>
            <a:ext cx="0" cy="537191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9338310" y="2547958"/>
            <a:ext cx="605790" cy="0"/>
          </a:xfrm>
          <a:prstGeom prst="straightConnector1">
            <a:avLst/>
          </a:prstGeom>
          <a:ln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139690" y="3014768"/>
            <a:ext cx="1684020" cy="335655"/>
          </a:xfrm>
          <a:prstGeom prst="rect">
            <a:avLst/>
          </a:prstGeom>
          <a:solidFill>
            <a:schemeClr val="bg1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ED1C24"/>
                </a:solidFill>
              </a:rPr>
              <a:t>ПОДДЕРЖКА</a:t>
            </a:r>
            <a:endParaRPr lang="ru-RU" sz="1600" dirty="0">
              <a:solidFill>
                <a:srgbClr val="ED1C2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190" y="153162"/>
            <a:ext cx="3664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1B75BC"/>
                </a:solidFill>
              </a:rPr>
              <a:t>ЦЕНТР ПОДДЕРЖКИ ЭКСПОРТА РЕСПУБЛИКИ ХАКАСИЯ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550428"/>
            <a:ext cx="2671632" cy="6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2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43100" y="1461511"/>
            <a:ext cx="10248900" cy="1201680"/>
          </a:xfrm>
          <a:prstGeom prst="rect">
            <a:avLst/>
          </a:prstGeom>
          <a:solidFill>
            <a:srgbClr val="1B75BC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6930" y="1626063"/>
            <a:ext cx="9738360" cy="878870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+mn-lt"/>
              </a:rPr>
              <a:t>Цель работы ЦПЭ - увеличение доли </a:t>
            </a:r>
            <a:r>
              <a:rPr lang="ru-RU" sz="2900" b="1" dirty="0" err="1">
                <a:solidFill>
                  <a:schemeClr val="bg1"/>
                </a:solidFill>
                <a:latin typeface="+mn-lt"/>
              </a:rPr>
              <a:t>несырьевого</a:t>
            </a:r>
            <a:r>
              <a:rPr lang="ru-RU" sz="2900" b="1" dirty="0">
                <a:solidFill>
                  <a:schemeClr val="bg1"/>
                </a:solidFill>
                <a:latin typeface="+mn-lt"/>
              </a:rPr>
              <a:t> неэнергетического экспорта (ННЭ) в ВВП России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767" y="6028212"/>
            <a:ext cx="3224363" cy="3627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28212"/>
            <a:ext cx="5406390" cy="362713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sdelanounas.ru/i/c/2/r/f_c2RlbGFub3VuYXMucnUvdXBsb2Fkcy80LzMvNDMxMTYwMzkwNDg5MV9vcmlnLmpwZWc_X19pZD0xMzY5MTg=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100" y="2827743"/>
            <a:ext cx="3111667" cy="20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mtdata.ru/u14/photoD5A7/20714670424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724" y="2827744"/>
            <a:ext cx="3262052" cy="21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7190" y="153162"/>
            <a:ext cx="3664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1B75BC"/>
                </a:solidFill>
              </a:rPr>
              <a:t>ЦЕНТР ПОДДЕРЖКИ ЭКСПОРТА РЕСПУБЛИКИ ХАКАСИЯ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550428"/>
            <a:ext cx="2671632" cy="6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43100" y="1461511"/>
            <a:ext cx="10248900" cy="1201680"/>
          </a:xfrm>
          <a:prstGeom prst="rect">
            <a:avLst/>
          </a:prstGeom>
          <a:solidFill>
            <a:srgbClr val="1B75BC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6930" y="1534623"/>
            <a:ext cx="9738360" cy="87887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+mn-lt"/>
              </a:rPr>
              <a:t>МЫ ОКАЗЫВАЕМ ПОДДЕРЖКУ МСП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767" y="6028212"/>
            <a:ext cx="3224363" cy="3627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28212"/>
            <a:ext cx="5406390" cy="362713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8360" y="2941608"/>
            <a:ext cx="7983855" cy="231619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1A75BC"/>
                </a:solidFill>
              </a:rPr>
              <a:t>Критерии МСП</a:t>
            </a:r>
          </a:p>
          <a:p>
            <a:pPr algn="l"/>
            <a:endParaRPr lang="ru-RU" sz="2200" dirty="0">
              <a:solidFill>
                <a:srgbClr val="1A75BC"/>
              </a:solidFill>
            </a:endParaRPr>
          </a:p>
          <a:p>
            <a:pPr algn="l"/>
            <a:r>
              <a:rPr lang="ru-RU" sz="2200" dirty="0">
                <a:solidFill>
                  <a:srgbClr val="1A75BC"/>
                </a:solidFill>
              </a:rPr>
              <a:t>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98155"/>
              </p:ext>
            </p:extLst>
          </p:nvPr>
        </p:nvGraphicFramePr>
        <p:xfrm>
          <a:off x="2106930" y="3525043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878520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305909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98208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Среднесписочная численность работников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дохода (год)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47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1A75BC"/>
                          </a:solidFill>
                        </a:rPr>
                        <a:t>Микропредприятие</a:t>
                      </a:r>
                      <a:r>
                        <a:rPr lang="ru-RU" sz="1600" b="1" baseline="0" dirty="0">
                          <a:solidFill>
                            <a:srgbClr val="1A75BC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rgbClr val="1A75B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A75BC"/>
                          </a:solidFill>
                        </a:rPr>
                        <a:t>не более 15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rgbClr val="1A75B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млн рублей</a:t>
                      </a:r>
                      <a:endParaRPr lang="ru-RU" sz="1600" b="1" dirty="0">
                        <a:solidFill>
                          <a:srgbClr val="1A75B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3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rgbClr val="1A75B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Малое предприятие</a:t>
                      </a:r>
                      <a:endParaRPr lang="ru-RU" sz="1600" b="1" dirty="0">
                        <a:solidFill>
                          <a:srgbClr val="1A75B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rgbClr val="1A75B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100 человек</a:t>
                      </a:r>
                      <a:endParaRPr lang="ru-RU" sz="1600" b="1" dirty="0">
                        <a:solidFill>
                          <a:srgbClr val="1A75B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rgbClr val="1A75B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 млн рублей</a:t>
                      </a:r>
                      <a:endParaRPr lang="ru-RU" sz="1600" b="1" dirty="0">
                        <a:solidFill>
                          <a:srgbClr val="1A75B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5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A75BC"/>
                          </a:solidFill>
                        </a:rPr>
                        <a:t>Среднее предприятие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rgbClr val="1A75B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250 человек</a:t>
                      </a:r>
                      <a:endParaRPr lang="ru-RU" sz="1600" b="1" dirty="0">
                        <a:solidFill>
                          <a:srgbClr val="1A75B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rgbClr val="1A75B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млрд рублей </a:t>
                      </a:r>
                      <a:endParaRPr lang="ru-RU" sz="1600" b="1" dirty="0">
                        <a:solidFill>
                          <a:srgbClr val="1A75B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93813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2827743"/>
            <a:ext cx="420625" cy="31089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943100" y="2827743"/>
            <a:ext cx="10248900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7190" y="153162"/>
            <a:ext cx="3664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B75BC"/>
                </a:solidFill>
              </a:rPr>
              <a:t>ЦЕНТР ПОДДЕРЖКИ ЭКСПОРТА РЕСПУБЛИКИ ХАКАСИЯ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550428"/>
            <a:ext cx="2671632" cy="6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43100" y="1461511"/>
            <a:ext cx="10248900" cy="870209"/>
          </a:xfrm>
          <a:prstGeom prst="rect">
            <a:avLst/>
          </a:prstGeom>
          <a:solidFill>
            <a:srgbClr val="1B75BC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6930" y="1626063"/>
            <a:ext cx="9738360" cy="56497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КАК РАБОТАЕТ ЦПЭ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767" y="6028212"/>
            <a:ext cx="3224363" cy="3627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28212"/>
            <a:ext cx="5406390" cy="362713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06930" y="2635366"/>
            <a:ext cx="4674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A75BC"/>
                </a:solidFill>
              </a:rPr>
              <a:t>ЦПЭ: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1A75BC"/>
                </a:solidFill>
              </a:rPr>
              <a:t>КОНСУЛЬТИРУЕТ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1A75BC"/>
                </a:solidFill>
              </a:rPr>
              <a:t>ОКАЗЫВАЕТ УСЛУГИ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1A75BC"/>
                </a:solidFill>
              </a:rPr>
              <a:t>ОРГАНИЗОВЫВАЕТ И ПРОВОДИТ МЕРОПРИЯТИЯ </a:t>
            </a:r>
            <a:endParaRPr lang="ru-RU" sz="28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2574983"/>
            <a:ext cx="420625" cy="31089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943100" y="2574982"/>
            <a:ext cx="0" cy="3453230"/>
          </a:xfrm>
          <a:prstGeom prst="line">
            <a:avLst/>
          </a:prstGeom>
          <a:ln>
            <a:solidFill>
              <a:srgbClr val="1A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629" y="2496272"/>
            <a:ext cx="3067051" cy="1773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629" y="4346224"/>
            <a:ext cx="3067051" cy="2044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190" y="153162"/>
            <a:ext cx="3664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1B75BC"/>
                </a:solidFill>
              </a:rPr>
              <a:t>ЦЕНТР ПОДДЕРЖКИ ЭКСПОРТА РЕСПУБЛИКИ ХАКАСИЯ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550428"/>
            <a:ext cx="2671632" cy="6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329085" y="2251710"/>
            <a:ext cx="3414865" cy="2807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43100" y="2251710"/>
            <a:ext cx="3111667" cy="28076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3100" y="1232911"/>
            <a:ext cx="10248900" cy="870209"/>
          </a:xfrm>
          <a:prstGeom prst="rect">
            <a:avLst/>
          </a:prstGeom>
          <a:solidFill>
            <a:srgbClr val="1B75BC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6930" y="1397463"/>
            <a:ext cx="9738360" cy="564976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+mn-lt"/>
              </a:rPr>
              <a:t>ЧТО ПРЕДПРИНИМАТЕЛЬ МОЖЕТ ПОЛУЧИТЬ В ЦПЭ?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767" y="6028212"/>
            <a:ext cx="3224363" cy="3627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28212"/>
            <a:ext cx="5406390" cy="362713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06930" y="2457846"/>
            <a:ext cx="2801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A75BC"/>
                </a:solidFill>
              </a:rPr>
              <a:t>ПОДДЕРЖКУ НА ВСЕХ ЭТАПАХ ЭКСПОРТНОЙ СДЕЛКИ: </a:t>
            </a:r>
          </a:p>
          <a:p>
            <a:pPr algn="ctr"/>
            <a:r>
              <a:rPr lang="ru-RU" sz="2000" b="1" dirty="0">
                <a:solidFill>
                  <a:srgbClr val="1A75BC"/>
                </a:solidFill>
              </a:rPr>
              <a:t>ОТ ВЫБОРА РЫНКА </a:t>
            </a:r>
          </a:p>
          <a:p>
            <a:pPr algn="ctr"/>
            <a:r>
              <a:rPr lang="ru-RU" sz="2000" b="1" dirty="0">
                <a:solidFill>
                  <a:srgbClr val="1A75BC"/>
                </a:solidFill>
              </a:rPr>
              <a:t>ДО СОПРОВОЖДЕНИЯ ЭКСПОРТНОГО КОНТРАКТА (ЭК)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2251710"/>
            <a:ext cx="420625" cy="310897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943100" y="2251710"/>
            <a:ext cx="0" cy="2807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087" y="2251710"/>
            <a:ext cx="420625" cy="310897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H="1">
            <a:off x="5329085" y="2251710"/>
            <a:ext cx="2" cy="2807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89269" y="2457846"/>
            <a:ext cx="2760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A75BC"/>
                </a:solidFill>
              </a:rPr>
              <a:t>УСЛУГИ: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75BC"/>
                </a:solidFill>
              </a:rPr>
              <a:t>ПОИСК И ПОДБОР ИНОСТРАННОГО ПАРТНЕРА,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75BC"/>
                </a:solidFill>
              </a:rPr>
              <a:t>РАЗМЕЩЕНИЕ И ПРОДВИЖЕНИЕ НА МЕЖДУНАРОДНЫХ МАРКЕТПЛЕЙСАХ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5333310"/>
            <a:ext cx="420625" cy="3108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53412" y="5393694"/>
            <a:ext cx="577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C24"/>
                </a:solidFill>
              </a:rPr>
              <a:t>ФОРМАТ УСЛУГ : БАЗОВЫЕ + ДОПОЛНИТЕЛЬНЫЕ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943100" y="5333310"/>
            <a:ext cx="10248900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topmigrant.ru/wp-content/uploads/2018/12/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3950" y="2767692"/>
            <a:ext cx="3453025" cy="18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7190" y="153162"/>
            <a:ext cx="3664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1B75BC"/>
                </a:solidFill>
              </a:rPr>
              <a:t>ЦЕНТР ПОДДЕРЖКИ ЭКСПОРТА РЕСПУБЛИКИ ХАКАСИЯ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550428"/>
            <a:ext cx="2671632" cy="6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329085" y="2251710"/>
            <a:ext cx="3414865" cy="2807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43100" y="2251710"/>
            <a:ext cx="3111667" cy="28076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3100" y="1232911"/>
            <a:ext cx="10248900" cy="870209"/>
          </a:xfrm>
          <a:prstGeom prst="rect">
            <a:avLst/>
          </a:prstGeom>
          <a:solidFill>
            <a:srgbClr val="1B75BC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6930" y="1397463"/>
            <a:ext cx="9738360" cy="564976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+mn-lt"/>
              </a:rPr>
              <a:t>ЧТО ПРЕДПРИНИМАТЕЛЬ МОЖЕТ ПОЛУЧИТЬ В ЦПЭ?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767" y="6028212"/>
            <a:ext cx="3224363" cy="3627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28212"/>
            <a:ext cx="5406390" cy="362713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06930" y="2457846"/>
            <a:ext cx="2801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A75BC"/>
                </a:solidFill>
              </a:rPr>
              <a:t>МЕРОПРИЯТИЯ: </a:t>
            </a:r>
          </a:p>
          <a:p>
            <a:pPr algn="ctr"/>
            <a:r>
              <a:rPr lang="ru-RU" sz="2000" b="1" dirty="0">
                <a:solidFill>
                  <a:srgbClr val="1A75BC"/>
                </a:solidFill>
              </a:rPr>
              <a:t>МЕЖДУНАРОДНЫЕ ВЫСТАВКИ В РОССИИ И ЗА РУБЕЖОМ;</a:t>
            </a:r>
          </a:p>
          <a:p>
            <a:pPr algn="ctr"/>
            <a:r>
              <a:rPr lang="ru-RU" sz="2000" b="1" dirty="0">
                <a:solidFill>
                  <a:srgbClr val="1A75BC"/>
                </a:solidFill>
              </a:rPr>
              <a:t>МЕЖДУНАРОДНЫЕ БИЗНЕС-МИССИИ;</a:t>
            </a:r>
          </a:p>
          <a:p>
            <a:pPr algn="ctr"/>
            <a:r>
              <a:rPr lang="ru-RU" sz="2000" b="1" dirty="0">
                <a:solidFill>
                  <a:srgbClr val="1A75BC"/>
                </a:solidFill>
              </a:rPr>
              <a:t>РЕВЕРСНЫЕ БИЗНЕС-МИССИИ.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2251710"/>
            <a:ext cx="420625" cy="310897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943100" y="2251710"/>
            <a:ext cx="0" cy="2807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087" y="2251710"/>
            <a:ext cx="420625" cy="310897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H="1">
            <a:off x="5329085" y="2251710"/>
            <a:ext cx="2" cy="2807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89269" y="2457846"/>
            <a:ext cx="2760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A75BC"/>
                </a:solidFill>
              </a:rPr>
              <a:t>ОБУЧАЮЩИЕ МЕРОПРИЯТИЯ: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75BC"/>
                </a:solidFill>
              </a:rPr>
              <a:t>СЕМИНАРЫ; ШКОЛЫ ЭКСПОРТА РЭЦ;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75BC"/>
                </a:solidFill>
              </a:rPr>
              <a:t>МАСТЕР-КЛАССЫ;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75BC"/>
                </a:solidFill>
              </a:rPr>
              <a:t>ВЕБИНАРЫ 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5333310"/>
            <a:ext cx="420625" cy="3108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53412" y="5393694"/>
            <a:ext cx="577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C24"/>
                </a:solidFill>
              </a:rPr>
              <a:t>ФОРМАТ УСЛУГ : БАЗОВЫЕ + ДОПОЛНИТЕЛЬНЫЕ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943100" y="5333310"/>
            <a:ext cx="10248900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190" y="153162"/>
            <a:ext cx="3664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1B75BC"/>
                </a:solidFill>
              </a:rPr>
              <a:t>ЦЕНТР ПОДДЕРЖКИ ЭКСПОРТА РЕСПУБЛИКИ ХАКАСИЯ </a:t>
            </a:r>
          </a:p>
        </p:txBody>
      </p:sp>
      <p:pic>
        <p:nvPicPr>
          <p:cNvPr id="9220" name="Picture 4" descr="https://sc04.alicdn.com/kf/HTB1iiQEadzvK1RkSnfoq6zMwVXa1/200381252/HTB1iiQEadzvK1RkSnfoq6zMwVX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8772" y="2350061"/>
            <a:ext cx="3453228" cy="25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550428"/>
            <a:ext cx="2671632" cy="6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329085" y="2269998"/>
            <a:ext cx="3414865" cy="2938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43100" y="2269998"/>
            <a:ext cx="3111667" cy="2938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3100" y="1251199"/>
            <a:ext cx="10248900" cy="870209"/>
          </a:xfrm>
          <a:prstGeom prst="rect">
            <a:avLst/>
          </a:prstGeom>
          <a:solidFill>
            <a:srgbClr val="1B75BC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6930" y="1415751"/>
            <a:ext cx="9738360" cy="564976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+mn-lt"/>
              </a:rPr>
              <a:t>ЧТО ПРЕДПРИНИМАТЕЛЬ МОЖЕТ ПОЛУЧИТЬ В ЦПЭ?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767" y="6028212"/>
            <a:ext cx="3224363" cy="3627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028212"/>
            <a:ext cx="5406390" cy="362713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06930" y="2407554"/>
            <a:ext cx="28015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A75BC"/>
                </a:solidFill>
              </a:rPr>
              <a:t>НОВАЯ УСЛУГА С 2022 ГОДА:</a:t>
            </a:r>
          </a:p>
          <a:p>
            <a:pPr algn="ctr"/>
            <a:r>
              <a:rPr lang="ru-RU" sz="1600" b="1" dirty="0">
                <a:solidFill>
                  <a:srgbClr val="1A75BC"/>
                </a:solidFill>
              </a:rPr>
              <a:t>СОДЕЙСТВИЕ В ОРГАНИЗАЦИИ ТРАНСПОРТИРОВКИ ПРОДУКЦИИ, ПРЕДНАЗНАЧЕННОЙ НА ЭКСПОРТ - СУБСИДИРОВАНИЕ В РАЗМЕРЕ 80% ОТ СТОИМОСТИ ЛОГИСТИКИ ДО ГРАНИЦЫ РОССИИ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2269998"/>
            <a:ext cx="420625" cy="310897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943100" y="2269998"/>
            <a:ext cx="0" cy="2938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087" y="2269998"/>
            <a:ext cx="420625" cy="310897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5329087" y="2269998"/>
            <a:ext cx="0" cy="2938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89269" y="2476134"/>
            <a:ext cx="27600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A75BC"/>
                </a:solidFill>
              </a:rPr>
              <a:t>Транспортировка до границы России:</a:t>
            </a:r>
          </a:p>
          <a:p>
            <a:endParaRPr lang="ru-RU" sz="2000" b="1" dirty="0">
              <a:solidFill>
                <a:srgbClr val="1A75BC"/>
              </a:solidFill>
            </a:endParaRPr>
          </a:p>
          <a:p>
            <a:r>
              <a:rPr lang="ru-RU" sz="3200" b="1" dirty="0">
                <a:solidFill>
                  <a:srgbClr val="1A75BC"/>
                </a:solidFill>
              </a:rPr>
              <a:t>МСП-20%</a:t>
            </a:r>
          </a:p>
          <a:p>
            <a:r>
              <a:rPr lang="ru-RU" sz="3200" b="1" dirty="0">
                <a:solidFill>
                  <a:srgbClr val="1A75BC"/>
                </a:solidFill>
              </a:rPr>
              <a:t>ЦПЭ-80%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5315909"/>
            <a:ext cx="420625" cy="3108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53412" y="5376293"/>
            <a:ext cx="577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C24"/>
                </a:solidFill>
              </a:rPr>
              <a:t>ФОРМАТ УСЛУГ : БАЗОВЫЕ + ДОПОЛНИТЕЛЬНЫЕ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943100" y="5315909"/>
            <a:ext cx="10248900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s://mtdata.ru/u1/photo2D17/20005559879-0/origina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1664" y="2425446"/>
            <a:ext cx="3450336" cy="26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7190" y="153162"/>
            <a:ext cx="3664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1B75BC"/>
                </a:solidFill>
              </a:rPr>
              <a:t>ЦЕНТР ПОДДЕРЖКИ ЭКСПОРТА РЕСПУБЛИКИ ХАКАСИЯ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550428"/>
            <a:ext cx="2671632" cy="6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4080" y="1122363"/>
            <a:ext cx="9144000" cy="115220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КОНТАКТЫ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3030538"/>
            <a:ext cx="9144000" cy="219297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000" b="1" dirty="0">
                <a:solidFill>
                  <a:srgbClr val="1A75BC"/>
                </a:solidFill>
              </a:rPr>
              <a:t>fondrh.export@mail.ru</a:t>
            </a:r>
          </a:p>
          <a:p>
            <a:pPr algn="l"/>
            <a:r>
              <a:rPr lang="ru-RU" sz="2000" b="1" dirty="0" err="1">
                <a:solidFill>
                  <a:srgbClr val="1A75BC"/>
                </a:solidFill>
              </a:rPr>
              <a:t>г.Абакан</a:t>
            </a:r>
            <a:r>
              <a:rPr lang="ru-RU" sz="2000" b="1" dirty="0">
                <a:solidFill>
                  <a:srgbClr val="1A75BC"/>
                </a:solidFill>
              </a:rPr>
              <a:t>, пр. </a:t>
            </a:r>
            <a:r>
              <a:rPr lang="ru-RU" sz="2000" b="1" dirty="0" err="1">
                <a:solidFill>
                  <a:srgbClr val="1A75BC"/>
                </a:solidFill>
              </a:rPr>
              <a:t>Др.Народов</a:t>
            </a:r>
            <a:r>
              <a:rPr lang="ru-RU" sz="2000" b="1" dirty="0">
                <a:solidFill>
                  <a:srgbClr val="1A75BC"/>
                </a:solidFill>
              </a:rPr>
              <a:t>, 2а</a:t>
            </a:r>
          </a:p>
          <a:p>
            <a:pPr algn="l"/>
            <a:endParaRPr lang="ru-RU" sz="2000" b="1" dirty="0">
              <a:solidFill>
                <a:srgbClr val="ED1C24"/>
              </a:solidFill>
            </a:endParaRPr>
          </a:p>
          <a:p>
            <a:pPr algn="l"/>
            <a:r>
              <a:rPr lang="ru-RU" sz="2600" b="1" dirty="0">
                <a:solidFill>
                  <a:srgbClr val="1B75BC"/>
                </a:solidFill>
              </a:rPr>
              <a:t>+7 (3902) 248-097</a:t>
            </a:r>
          </a:p>
          <a:p>
            <a:pPr algn="l"/>
            <a:r>
              <a:rPr lang="ru-RU" sz="2600" b="1" dirty="0">
                <a:solidFill>
                  <a:srgbClr val="1B75BC"/>
                </a:solidFill>
              </a:rPr>
              <a:t>+7-983-057-0277</a:t>
            </a:r>
          </a:p>
          <a:p>
            <a:pPr algn="l"/>
            <a:r>
              <a:rPr lang="ru-RU" sz="2600" b="1">
                <a:solidFill>
                  <a:srgbClr val="1B75BC"/>
                </a:solidFill>
              </a:rPr>
              <a:t>+7-913-440-7550</a:t>
            </a:r>
          </a:p>
          <a:p>
            <a:pPr algn="l"/>
            <a:endParaRPr lang="ru-RU" sz="2600" b="1" dirty="0">
              <a:solidFill>
                <a:srgbClr val="1B75BC"/>
              </a:solidFill>
            </a:endParaRPr>
          </a:p>
          <a:p>
            <a:pPr algn="l"/>
            <a:r>
              <a:rPr lang="ru-RU" sz="2000" b="1" dirty="0">
                <a:solidFill>
                  <a:srgbClr val="1A75BC"/>
                </a:solidFill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349240"/>
            <a:ext cx="12192000" cy="0"/>
          </a:xfrm>
          <a:prstGeom prst="line">
            <a:avLst/>
          </a:prstGeom>
          <a:ln w="1905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Значок телеграмма без фона - 2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280" y="4242816"/>
            <a:ext cx="649858" cy="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86" y="3268373"/>
            <a:ext cx="4732078" cy="10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5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289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ЦЕНТР ПОДДЕРЖКИ ЭКСПОРТА (ЦПЭ)</vt:lpstr>
      <vt:lpstr>Цель работы ЦПЭ - содействие выходу МСП  на иностранные рынки</vt:lpstr>
      <vt:lpstr>Цель работы ЦПЭ - увеличение доли несырьевого неэнергетического экспорта (ННЭ) в ВВП России</vt:lpstr>
      <vt:lpstr>МЫ ОКАЗЫВАЕМ ПОДДЕРЖКУ МСП</vt:lpstr>
      <vt:lpstr>КАК РАБОТАЕТ ЦПЭ </vt:lpstr>
      <vt:lpstr>ЧТО ПРЕДПРИНИМАТЕЛЬ МОЖЕТ ПОЛУЧИТЬ В ЦПЭ? </vt:lpstr>
      <vt:lpstr>ЧТО ПРЕДПРИНИМАТЕЛЬ МОЖЕТ ПОЛУЧИТЬ В ЦПЭ? </vt:lpstr>
      <vt:lpstr>ЧТО ПРЕДПРИНИМАТЕЛЬ МОЖЕТ ПОЛУЧИТЬ В ЦПЭ? </vt:lpstr>
      <vt:lpstr>КОНТАКТЫ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ГОСУДАРСТВЕННОЙ ПОДДЕРЖКИ ЭКСПОРТА ДЛЯ МАЛОГО БИЗНЕСА</dc:title>
  <dc:creator>Evgeny</dc:creator>
  <cp:lastModifiedBy>SCX SCX</cp:lastModifiedBy>
  <cp:revision>50</cp:revision>
  <dcterms:created xsi:type="dcterms:W3CDTF">2022-12-08T06:13:08Z</dcterms:created>
  <dcterms:modified xsi:type="dcterms:W3CDTF">2024-06-04T03:32:45Z</dcterms:modified>
</cp:coreProperties>
</file>